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11.png" ContentType="image/png"/>
  <Override PartName="/ppt/media/image5.jpeg" ContentType="image/jpeg"/>
  <Override PartName="/ppt/media/image21.png" ContentType="image/pn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2.jpeg" ContentType="image/jpeg"/>
  <Override PartName="/ppt/media/image13.png" ContentType="image/png"/>
  <Override PartName="/ppt/media/image14.jpeg" ContentType="image/jpeg"/>
  <Override PartName="/ppt/media/image15.wmf" ContentType="image/x-wmf"/>
  <Override PartName="/ppt/media/image16.jpeg" ContentType="image/jpeg"/>
  <Override PartName="/ppt/media/image17.jpeg" ContentType="image/jpeg"/>
  <Override PartName="/ppt/media/image18.jpeg" ContentType="image/jpeg"/>
  <Override PartName="/ppt/media/image19.png" ContentType="image/png"/>
  <Override PartName="/ppt/media/image20.jpeg" ContentType="image/jpeg"/>
  <Override PartName="/ppt/media/image22.jpeg" ContentType="image/jpeg"/>
  <Override PartName="/ppt/media/image23.png" ContentType="image/pn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88"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90"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92"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93"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97"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98"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99"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1"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02"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03"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5"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06"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07"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9"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0"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12"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3"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4"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5"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17"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8"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9"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0"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1"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2"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29"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31"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33"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34"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38"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39"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40"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42"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43"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44"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46"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47"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48"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0"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1"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3"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4"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5"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6"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8"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9"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0"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1"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2"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3"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70"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72"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74"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75"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79"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80"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81"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83"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84"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85"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87"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88"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89"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1"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92"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4"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95"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96"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97"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9"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00"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01"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02"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03"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04"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11"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13"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15"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16"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8"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20"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21"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22"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24"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25"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26"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28"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29"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30"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2"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33"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5"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36"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37"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38"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40"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1"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2"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3"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4"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5"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1"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52"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54"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56"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57"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9"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61"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62"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63"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65"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66"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67"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69"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70"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71"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73"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74"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76"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77"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78"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79"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81"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82"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83"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84"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85"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86"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fr-FR" sz="6000" spc="-1" strike="noStrike">
                <a:solidFill>
                  <a:srgbClr val="000000"/>
                </a:solidFill>
                <a:latin typeface="Calibri Light"/>
              </a:rPr>
              <a:t>Modifiez le style du titre</a:t>
            </a:r>
            <a:endParaRPr b="0" lang="fr-FR"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409E0167-AC45-4A75-AEB5-1EE776A83934}" type="datetime">
              <a:rPr b="0" lang="fr-FR" sz="1200" spc="-1" strike="noStrike">
                <a:solidFill>
                  <a:srgbClr val="8b8b8b"/>
                </a:solidFill>
                <a:latin typeface="Calibri"/>
              </a:rPr>
              <a:t>27/09/2023</a:t>
            </a:fld>
            <a:endParaRPr b="0" lang="fr-FR"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A31F9C36-EA5C-4F03-81C5-9AE21D3BA2E3}" type="slidenum">
              <a:rPr b="0" lang="fr-FR" sz="1200" spc="-1" strike="noStrike">
                <a:solidFill>
                  <a:srgbClr val="8b8b8b"/>
                </a:solidFill>
                <a:latin typeface="Calibri"/>
              </a:rPr>
              <a:t>&lt;numéro&gt;</a:t>
            </a:fld>
            <a:endParaRPr b="0" lang="fr-FR"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Modifier les styles du texte du masque</a:t>
            </a:r>
            <a:endParaRPr b="0" lang="fr-FR"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9839CDFC-882B-48C1-8A80-42B0E5031221}" type="datetime">
              <a:rPr b="0" lang="fr-FR" sz="1200" spc="-1" strike="noStrike">
                <a:solidFill>
                  <a:srgbClr val="8b8b8b"/>
                </a:solidFill>
                <a:latin typeface="Calibri"/>
              </a:rPr>
              <a:t>27/09/2023</a:t>
            </a:fld>
            <a:endParaRPr b="0" lang="fr-FR"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3E40312D-A83E-49A4-A731-B05DB19F41D9}"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solidFill>
                <a:srgbClr val="000000"/>
              </a:solidFill>
              <a:latin typeface="Calibri"/>
            </a:endParaRPr>
          </a:p>
        </p:txBody>
      </p:sp>
      <p:sp>
        <p:nvSpPr>
          <p:cNvPr id="83"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5FA1FD6F-8BEF-4F8F-805C-2F65573C75B9}" type="datetime">
              <a:rPr b="0" lang="fr-FR" sz="1200" spc="-1" strike="noStrike">
                <a:solidFill>
                  <a:srgbClr val="8b8b8b"/>
                </a:solidFill>
                <a:latin typeface="Calibri"/>
              </a:rPr>
              <a:t>27/09/2023</a:t>
            </a:fld>
            <a:endParaRPr b="0" lang="fr-FR" sz="1200" spc="-1" strike="noStrike">
              <a:latin typeface="Times New Roman"/>
            </a:endParaRPr>
          </a:p>
        </p:txBody>
      </p:sp>
      <p:sp>
        <p:nvSpPr>
          <p:cNvPr id="84" name="PlaceHolder 3"/>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85"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3BF4BF25-9D6C-48AF-A860-B516A67AF5B5}" type="slidenum">
              <a:rPr b="0" lang="fr-FR" sz="1200" spc="-1" strike="noStrike">
                <a:solidFill>
                  <a:srgbClr val="8b8b8b"/>
                </a:solidFill>
                <a:latin typeface="Calibri"/>
              </a:rPr>
              <a:t>&lt;numéro&gt;</a:t>
            </a:fld>
            <a:endParaRPr b="0" lang="fr-FR" sz="1200" spc="-1" strike="noStrike">
              <a:latin typeface="Times New Roman"/>
            </a:endParaRPr>
          </a:p>
        </p:txBody>
      </p:sp>
      <p:sp>
        <p:nvSpPr>
          <p:cNvPr id="8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4680"/>
            <a:ext cx="10972440" cy="1142640"/>
          </a:xfrm>
          <a:prstGeom prst="rect">
            <a:avLst/>
          </a:prstGeom>
        </p:spPr>
        <p:txBody>
          <a:bodyPr anchor="ctr">
            <a:noAutofit/>
          </a:bodyPr>
          <a:p>
            <a:pPr algn="ctr">
              <a:lnSpc>
                <a:spcPct val="100000"/>
              </a:lnSpc>
            </a:pPr>
            <a:r>
              <a:rPr b="0" lang="fr-FR" sz="4400" spc="-1" strike="noStrike">
                <a:solidFill>
                  <a:srgbClr val="000000"/>
                </a:solidFill>
                <a:latin typeface="Times New Roman"/>
              </a:rPr>
              <a:t>Modifiez le style du titre</a:t>
            </a:r>
            <a:endParaRPr b="0" lang="fr-FR" sz="4400" spc="-1" strike="noStrike">
              <a:solidFill>
                <a:srgbClr val="000000"/>
              </a:solidFill>
              <a:latin typeface="Times New Roman"/>
            </a:endParaRPr>
          </a:p>
        </p:txBody>
      </p:sp>
      <p:sp>
        <p:nvSpPr>
          <p:cNvPr id="124" name="PlaceHolder 2"/>
          <p:cNvSpPr>
            <a:spLocks noGrp="1"/>
          </p:cNvSpPr>
          <p:nvPr>
            <p:ph type="body"/>
          </p:nvPr>
        </p:nvSpPr>
        <p:spPr>
          <a:xfrm>
            <a:off x="609480" y="1600200"/>
            <a:ext cx="10972440" cy="4525560"/>
          </a:xfrm>
          <a:prstGeom prst="rect">
            <a:avLst/>
          </a:prstGeom>
        </p:spPr>
        <p:txBody>
          <a:bodyPr>
            <a:noAutofit/>
          </a:bodyPr>
          <a:p>
            <a:pPr marL="343080" indent="-342720">
              <a:lnSpc>
                <a:spcPct val="100000"/>
              </a:lnSpc>
              <a:spcBef>
                <a:spcPts val="641"/>
              </a:spcBef>
              <a:buClr>
                <a:srgbClr val="000000"/>
              </a:buClr>
              <a:buFont typeface="Symbol" charset="2"/>
              <a:buChar char=""/>
            </a:pPr>
            <a:r>
              <a:rPr b="0" lang="fr-FR" sz="3200" spc="-1" strike="noStrike">
                <a:solidFill>
                  <a:srgbClr val="000000"/>
                </a:solidFill>
                <a:latin typeface="Times New Roman"/>
              </a:rPr>
              <a:t>Modifier les styles du texte du masque</a:t>
            </a:r>
            <a:endParaRPr b="0" lang="fr-FR" sz="3200" spc="-1" strike="noStrike">
              <a:solidFill>
                <a:srgbClr val="000000"/>
              </a:solidFill>
              <a:latin typeface="Times New Roman"/>
            </a:endParaRPr>
          </a:p>
          <a:p>
            <a:pPr lvl="1" marL="743040" indent="-285480">
              <a:lnSpc>
                <a:spcPct val="100000"/>
              </a:lnSpc>
              <a:spcBef>
                <a:spcPts val="561"/>
              </a:spcBef>
              <a:buClr>
                <a:srgbClr val="000000"/>
              </a:buClr>
              <a:buFont typeface="Symbol" charset="2"/>
              <a:buChar char=""/>
            </a:pPr>
            <a:r>
              <a:rPr b="0" lang="fr-FR" sz="2800" spc="-1" strike="noStrike">
                <a:solidFill>
                  <a:srgbClr val="000000"/>
                </a:solidFill>
                <a:latin typeface="Times New Roman"/>
              </a:rPr>
              <a:t>Deuxième niveau</a:t>
            </a:r>
            <a:endParaRPr b="0" lang="fr-FR" sz="2800" spc="-1" strike="noStrike">
              <a:solidFill>
                <a:srgbClr val="000000"/>
              </a:solidFill>
              <a:latin typeface="Times New Roman"/>
            </a:endParaRPr>
          </a:p>
          <a:p>
            <a:pPr lvl="2" marL="1143000" indent="-228240">
              <a:lnSpc>
                <a:spcPct val="100000"/>
              </a:lnSpc>
              <a:spcBef>
                <a:spcPts val="479"/>
              </a:spcBef>
              <a:buClr>
                <a:srgbClr val="000000"/>
              </a:buClr>
              <a:buFont typeface="Symbol" charset="2"/>
              <a:buChar char=""/>
            </a:pPr>
            <a:r>
              <a:rPr b="0" lang="fr-FR" sz="2400" spc="-1" strike="noStrike">
                <a:solidFill>
                  <a:srgbClr val="000000"/>
                </a:solidFill>
                <a:latin typeface="Times New Roman"/>
              </a:rPr>
              <a:t>Troisième niveau</a:t>
            </a:r>
            <a:endParaRPr b="0" lang="fr-FR" sz="2400" spc="-1" strike="noStrike">
              <a:solidFill>
                <a:srgbClr val="000000"/>
              </a:solidFill>
              <a:latin typeface="Times New Roman"/>
            </a:endParaRPr>
          </a:p>
          <a:p>
            <a:pPr lvl="3" marL="1600200" indent="-228240">
              <a:lnSpc>
                <a:spcPct val="100000"/>
              </a:lnSpc>
              <a:spcBef>
                <a:spcPts val="400"/>
              </a:spcBef>
              <a:buClr>
                <a:srgbClr val="000000"/>
              </a:buClr>
              <a:buFont typeface="Symbol" charset="2"/>
              <a:buChar char=""/>
            </a:pPr>
            <a:r>
              <a:rPr b="0" lang="fr-FR" sz="2000" spc="-1" strike="noStrike">
                <a:solidFill>
                  <a:srgbClr val="000000"/>
                </a:solidFill>
                <a:latin typeface="Times New Roman"/>
              </a:rPr>
              <a:t>Quatrième niveau</a:t>
            </a:r>
            <a:endParaRPr b="0" lang="fr-FR" sz="2000" spc="-1" strike="noStrike">
              <a:solidFill>
                <a:srgbClr val="000000"/>
              </a:solidFill>
              <a:latin typeface="Times New Roman"/>
            </a:endParaRPr>
          </a:p>
          <a:p>
            <a:pPr lvl="4" marL="2057400" indent="-228240">
              <a:lnSpc>
                <a:spcPct val="100000"/>
              </a:lnSpc>
              <a:spcBef>
                <a:spcPts val="400"/>
              </a:spcBef>
              <a:buClr>
                <a:srgbClr val="000000"/>
              </a:buClr>
              <a:buFont typeface="StarSymbol"/>
              <a:buChar char="»"/>
            </a:pPr>
            <a:r>
              <a:rPr b="0" lang="fr-FR" sz="2000" spc="-1" strike="noStrike">
                <a:solidFill>
                  <a:srgbClr val="000000"/>
                </a:solidFill>
                <a:latin typeface="Times New Roman"/>
              </a:rPr>
              <a:t>Cinquième niveau</a:t>
            </a:r>
            <a:endParaRPr b="0" lang="fr-FR" sz="2000" spc="-1" strike="noStrike">
              <a:solidFill>
                <a:srgbClr val="000000"/>
              </a:solidFill>
              <a:latin typeface="Times New Roman"/>
            </a:endParaRPr>
          </a:p>
        </p:txBody>
      </p:sp>
      <p:sp>
        <p:nvSpPr>
          <p:cNvPr id="125" name="PlaceHolder 3"/>
          <p:cNvSpPr>
            <a:spLocks noGrp="1"/>
          </p:cNvSpPr>
          <p:nvPr>
            <p:ph type="dt"/>
          </p:nvPr>
        </p:nvSpPr>
        <p:spPr>
          <a:xfrm>
            <a:off x="609480" y="6245280"/>
            <a:ext cx="2844360" cy="475920"/>
          </a:xfrm>
          <a:prstGeom prst="rect">
            <a:avLst/>
          </a:prstGeom>
        </p:spPr>
        <p:txBody>
          <a:bodyPr>
            <a:noAutofit/>
          </a:bodyPr>
          <a:p>
            <a:endParaRPr b="0" lang="fr-FR" sz="2400" spc="-1" strike="noStrike">
              <a:latin typeface="Times New Roman"/>
            </a:endParaRPr>
          </a:p>
        </p:txBody>
      </p:sp>
      <p:sp>
        <p:nvSpPr>
          <p:cNvPr id="126" name="PlaceHolder 4"/>
          <p:cNvSpPr>
            <a:spLocks noGrp="1"/>
          </p:cNvSpPr>
          <p:nvPr>
            <p:ph type="ftr"/>
          </p:nvPr>
        </p:nvSpPr>
        <p:spPr>
          <a:xfrm>
            <a:off x="4165560" y="6245280"/>
            <a:ext cx="3860280" cy="475920"/>
          </a:xfrm>
          <a:prstGeom prst="rect">
            <a:avLst/>
          </a:prstGeom>
        </p:spPr>
        <p:txBody>
          <a:bodyPr>
            <a:noAutofit/>
          </a:bodyPr>
          <a:p>
            <a:endParaRPr b="0" lang="fr-FR" sz="2400" spc="-1" strike="noStrike">
              <a:latin typeface="Times New Roman"/>
            </a:endParaRPr>
          </a:p>
        </p:txBody>
      </p:sp>
      <p:sp>
        <p:nvSpPr>
          <p:cNvPr id="127" name="PlaceHolder 5"/>
          <p:cNvSpPr>
            <a:spLocks noGrp="1"/>
          </p:cNvSpPr>
          <p:nvPr>
            <p:ph type="sldNum"/>
          </p:nvPr>
        </p:nvSpPr>
        <p:spPr>
          <a:xfrm>
            <a:off x="8737560" y="6245280"/>
            <a:ext cx="2844360" cy="475920"/>
          </a:xfrm>
          <a:prstGeom prst="rect">
            <a:avLst/>
          </a:prstGeom>
        </p:spPr>
        <p:txBody>
          <a:bodyPr>
            <a:noAutofit/>
          </a:bodyPr>
          <a:p>
            <a:pPr algn="r">
              <a:lnSpc>
                <a:spcPct val="100000"/>
              </a:lnSpc>
            </a:pPr>
            <a:fld id="{98B0DB30-6CEB-4AC6-864A-14BA5505E1EF}" type="slidenum">
              <a:rPr b="0" lang="fr-FR" sz="1400" spc="-1" strike="noStrike">
                <a:solidFill>
                  <a:srgbClr val="000000"/>
                </a:solidFill>
                <a:latin typeface="Arial"/>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4680"/>
            <a:ext cx="10972440" cy="1142640"/>
          </a:xfrm>
          <a:prstGeom prst="rect">
            <a:avLst/>
          </a:prstGeom>
        </p:spPr>
        <p:txBody>
          <a:bodyPr anchor="ctr">
            <a:noAutofit/>
          </a:bodyPr>
          <a:p>
            <a:pPr algn="ctr">
              <a:lnSpc>
                <a:spcPct val="100000"/>
              </a:lnSpc>
            </a:pPr>
            <a:r>
              <a:rPr b="0" lang="fr-FR" sz="4400" spc="-1" strike="noStrike">
                <a:solidFill>
                  <a:srgbClr val="000000"/>
                </a:solidFill>
                <a:latin typeface="Times New Roman"/>
              </a:rPr>
              <a:t>Modifiez le style du titre</a:t>
            </a:r>
            <a:endParaRPr b="0" lang="fr-FR" sz="4400" spc="-1" strike="noStrike">
              <a:solidFill>
                <a:srgbClr val="000000"/>
              </a:solidFill>
              <a:latin typeface="Times New Roman"/>
            </a:endParaRPr>
          </a:p>
        </p:txBody>
      </p:sp>
      <p:sp>
        <p:nvSpPr>
          <p:cNvPr id="165" name="PlaceHolder 2"/>
          <p:cNvSpPr>
            <a:spLocks noGrp="1"/>
          </p:cNvSpPr>
          <p:nvPr>
            <p:ph type="body"/>
          </p:nvPr>
        </p:nvSpPr>
        <p:spPr>
          <a:xfrm>
            <a:off x="609480" y="1600200"/>
            <a:ext cx="10972440" cy="4525560"/>
          </a:xfrm>
          <a:prstGeom prst="rect">
            <a:avLst/>
          </a:prstGeom>
        </p:spPr>
        <p:txBody>
          <a:bodyPr>
            <a:noAutofit/>
          </a:bodyPr>
          <a:p>
            <a:pPr marL="343080" indent="-342720">
              <a:lnSpc>
                <a:spcPct val="100000"/>
              </a:lnSpc>
              <a:spcBef>
                <a:spcPts val="641"/>
              </a:spcBef>
              <a:buClr>
                <a:srgbClr val="000000"/>
              </a:buClr>
              <a:buFont typeface="Symbol" charset="2"/>
              <a:buChar char=""/>
            </a:pPr>
            <a:r>
              <a:rPr b="0" lang="fr-FR" sz="3200" spc="-1" strike="noStrike">
                <a:solidFill>
                  <a:srgbClr val="000000"/>
                </a:solidFill>
                <a:latin typeface="Times New Roman"/>
              </a:rPr>
              <a:t>Modifier les styles du texte du masque</a:t>
            </a:r>
            <a:endParaRPr b="0" lang="fr-FR" sz="3200" spc="-1" strike="noStrike">
              <a:solidFill>
                <a:srgbClr val="000000"/>
              </a:solidFill>
              <a:latin typeface="Times New Roman"/>
            </a:endParaRPr>
          </a:p>
          <a:p>
            <a:pPr lvl="1" marL="743040" indent="-285480">
              <a:lnSpc>
                <a:spcPct val="100000"/>
              </a:lnSpc>
              <a:spcBef>
                <a:spcPts val="561"/>
              </a:spcBef>
              <a:buClr>
                <a:srgbClr val="000000"/>
              </a:buClr>
              <a:buFont typeface="Symbol" charset="2"/>
              <a:buChar char=""/>
            </a:pPr>
            <a:r>
              <a:rPr b="0" lang="fr-FR" sz="2800" spc="-1" strike="noStrike">
                <a:solidFill>
                  <a:srgbClr val="000000"/>
                </a:solidFill>
                <a:latin typeface="Times New Roman"/>
              </a:rPr>
              <a:t>Deuxième niveau</a:t>
            </a:r>
            <a:endParaRPr b="0" lang="fr-FR" sz="2800" spc="-1" strike="noStrike">
              <a:solidFill>
                <a:srgbClr val="000000"/>
              </a:solidFill>
              <a:latin typeface="Times New Roman"/>
            </a:endParaRPr>
          </a:p>
          <a:p>
            <a:pPr lvl="2" marL="1143000" indent="-228240">
              <a:lnSpc>
                <a:spcPct val="100000"/>
              </a:lnSpc>
              <a:spcBef>
                <a:spcPts val="479"/>
              </a:spcBef>
              <a:buClr>
                <a:srgbClr val="000000"/>
              </a:buClr>
              <a:buFont typeface="Symbol" charset="2"/>
              <a:buChar char=""/>
            </a:pPr>
            <a:r>
              <a:rPr b="0" lang="fr-FR" sz="2400" spc="-1" strike="noStrike">
                <a:solidFill>
                  <a:srgbClr val="000000"/>
                </a:solidFill>
                <a:latin typeface="Times New Roman"/>
              </a:rPr>
              <a:t>Troisième niveau</a:t>
            </a:r>
            <a:endParaRPr b="0" lang="fr-FR" sz="2400" spc="-1" strike="noStrike">
              <a:solidFill>
                <a:srgbClr val="000000"/>
              </a:solidFill>
              <a:latin typeface="Times New Roman"/>
            </a:endParaRPr>
          </a:p>
          <a:p>
            <a:pPr lvl="3" marL="1600200" indent="-228240">
              <a:lnSpc>
                <a:spcPct val="100000"/>
              </a:lnSpc>
              <a:spcBef>
                <a:spcPts val="400"/>
              </a:spcBef>
              <a:buClr>
                <a:srgbClr val="000000"/>
              </a:buClr>
              <a:buFont typeface="Symbol" charset="2"/>
              <a:buChar char=""/>
            </a:pPr>
            <a:r>
              <a:rPr b="0" lang="fr-FR" sz="2000" spc="-1" strike="noStrike">
                <a:solidFill>
                  <a:srgbClr val="000000"/>
                </a:solidFill>
                <a:latin typeface="Times New Roman"/>
              </a:rPr>
              <a:t>Quatrième niveau</a:t>
            </a:r>
            <a:endParaRPr b="0" lang="fr-FR" sz="2000" spc="-1" strike="noStrike">
              <a:solidFill>
                <a:srgbClr val="000000"/>
              </a:solidFill>
              <a:latin typeface="Times New Roman"/>
            </a:endParaRPr>
          </a:p>
          <a:p>
            <a:pPr lvl="4" marL="2057400" indent="-228240">
              <a:lnSpc>
                <a:spcPct val="100000"/>
              </a:lnSpc>
              <a:spcBef>
                <a:spcPts val="400"/>
              </a:spcBef>
              <a:buClr>
                <a:srgbClr val="000000"/>
              </a:buClr>
              <a:buFont typeface="StarSymbol"/>
              <a:buChar char="»"/>
            </a:pPr>
            <a:r>
              <a:rPr b="0" lang="fr-FR" sz="2000" spc="-1" strike="noStrike">
                <a:solidFill>
                  <a:srgbClr val="000000"/>
                </a:solidFill>
                <a:latin typeface="Times New Roman"/>
              </a:rPr>
              <a:t>Cinquième niveau</a:t>
            </a:r>
            <a:endParaRPr b="0" lang="fr-FR" sz="2000" spc="-1" strike="noStrike">
              <a:solidFill>
                <a:srgbClr val="000000"/>
              </a:solidFill>
              <a:latin typeface="Times New Roman"/>
            </a:endParaRPr>
          </a:p>
        </p:txBody>
      </p:sp>
      <p:sp>
        <p:nvSpPr>
          <p:cNvPr id="166" name="PlaceHolder 3"/>
          <p:cNvSpPr>
            <a:spLocks noGrp="1"/>
          </p:cNvSpPr>
          <p:nvPr>
            <p:ph type="dt"/>
          </p:nvPr>
        </p:nvSpPr>
        <p:spPr>
          <a:xfrm>
            <a:off x="609480" y="6245280"/>
            <a:ext cx="2844360" cy="475920"/>
          </a:xfrm>
          <a:prstGeom prst="rect">
            <a:avLst/>
          </a:prstGeom>
        </p:spPr>
        <p:txBody>
          <a:bodyPr>
            <a:noAutofit/>
          </a:bodyPr>
          <a:p>
            <a:endParaRPr b="0" lang="fr-FR" sz="2400" spc="-1" strike="noStrike">
              <a:latin typeface="Times New Roman"/>
            </a:endParaRPr>
          </a:p>
        </p:txBody>
      </p:sp>
      <p:sp>
        <p:nvSpPr>
          <p:cNvPr id="167" name="PlaceHolder 4"/>
          <p:cNvSpPr>
            <a:spLocks noGrp="1"/>
          </p:cNvSpPr>
          <p:nvPr>
            <p:ph type="ftr"/>
          </p:nvPr>
        </p:nvSpPr>
        <p:spPr>
          <a:xfrm>
            <a:off x="4165560" y="6245280"/>
            <a:ext cx="3860280" cy="475920"/>
          </a:xfrm>
          <a:prstGeom prst="rect">
            <a:avLst/>
          </a:prstGeom>
        </p:spPr>
        <p:txBody>
          <a:bodyPr>
            <a:noAutofit/>
          </a:bodyPr>
          <a:p>
            <a:endParaRPr b="0" lang="fr-FR" sz="2400" spc="-1" strike="noStrike">
              <a:latin typeface="Times New Roman"/>
            </a:endParaRPr>
          </a:p>
        </p:txBody>
      </p:sp>
      <p:sp>
        <p:nvSpPr>
          <p:cNvPr id="168" name="PlaceHolder 5"/>
          <p:cNvSpPr>
            <a:spLocks noGrp="1"/>
          </p:cNvSpPr>
          <p:nvPr>
            <p:ph type="sldNum"/>
          </p:nvPr>
        </p:nvSpPr>
        <p:spPr>
          <a:xfrm>
            <a:off x="8737560" y="6245280"/>
            <a:ext cx="2844360" cy="475920"/>
          </a:xfrm>
          <a:prstGeom prst="rect">
            <a:avLst/>
          </a:prstGeom>
        </p:spPr>
        <p:txBody>
          <a:bodyPr>
            <a:noAutofit/>
          </a:bodyPr>
          <a:p>
            <a:pPr algn="r">
              <a:lnSpc>
                <a:spcPct val="100000"/>
              </a:lnSpc>
            </a:pPr>
            <a:fld id="{49519A0B-4376-4959-AFAE-A56C3FA4511E}" type="slidenum">
              <a:rPr b="0" lang="fr-FR" sz="1400" spc="-1" strike="noStrike">
                <a:solidFill>
                  <a:srgbClr val="000000"/>
                </a:solidFill>
                <a:latin typeface="Arial"/>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4680"/>
            <a:ext cx="10972440" cy="1142640"/>
          </a:xfrm>
          <a:prstGeom prst="rect">
            <a:avLst/>
          </a:prstGeom>
        </p:spPr>
        <p:txBody>
          <a:bodyPr anchor="ctr">
            <a:noAutofit/>
          </a:bodyPr>
          <a:p>
            <a:pPr algn="ctr">
              <a:lnSpc>
                <a:spcPct val="100000"/>
              </a:lnSpc>
            </a:pPr>
            <a:r>
              <a:rPr b="0" lang="fr-FR" sz="4400" spc="-1" strike="noStrike">
                <a:solidFill>
                  <a:srgbClr val="000000"/>
                </a:solidFill>
                <a:latin typeface="Times New Roman"/>
              </a:rPr>
              <a:t>Modifiez le style du titre</a:t>
            </a:r>
            <a:endParaRPr b="0" lang="fr-FR" sz="4400" spc="-1" strike="noStrike">
              <a:solidFill>
                <a:srgbClr val="000000"/>
              </a:solidFill>
              <a:latin typeface="Times New Roman"/>
            </a:endParaRPr>
          </a:p>
        </p:txBody>
      </p:sp>
      <p:sp>
        <p:nvSpPr>
          <p:cNvPr id="206" name="PlaceHolder 2"/>
          <p:cNvSpPr>
            <a:spLocks noGrp="1"/>
          </p:cNvSpPr>
          <p:nvPr>
            <p:ph type="body"/>
          </p:nvPr>
        </p:nvSpPr>
        <p:spPr>
          <a:xfrm>
            <a:off x="609480" y="1600200"/>
            <a:ext cx="10972440" cy="4525560"/>
          </a:xfrm>
          <a:prstGeom prst="rect">
            <a:avLst/>
          </a:prstGeom>
        </p:spPr>
        <p:txBody>
          <a:bodyPr>
            <a:noAutofit/>
          </a:bodyPr>
          <a:p>
            <a:pPr marL="343080" indent="-342720">
              <a:lnSpc>
                <a:spcPct val="100000"/>
              </a:lnSpc>
              <a:spcBef>
                <a:spcPts val="641"/>
              </a:spcBef>
              <a:buClr>
                <a:srgbClr val="000000"/>
              </a:buClr>
              <a:buFont typeface="Symbol" charset="2"/>
              <a:buChar char=""/>
            </a:pPr>
            <a:r>
              <a:rPr b="0" lang="fr-FR" sz="3200" spc="-1" strike="noStrike">
                <a:solidFill>
                  <a:srgbClr val="000000"/>
                </a:solidFill>
                <a:latin typeface="Times New Roman"/>
              </a:rPr>
              <a:t>Modifier les styles du texte du masque</a:t>
            </a:r>
            <a:endParaRPr b="0" lang="fr-FR" sz="3200" spc="-1" strike="noStrike">
              <a:solidFill>
                <a:srgbClr val="000000"/>
              </a:solidFill>
              <a:latin typeface="Times New Roman"/>
            </a:endParaRPr>
          </a:p>
          <a:p>
            <a:pPr lvl="1" marL="743040" indent="-285480">
              <a:lnSpc>
                <a:spcPct val="100000"/>
              </a:lnSpc>
              <a:spcBef>
                <a:spcPts val="561"/>
              </a:spcBef>
              <a:buClr>
                <a:srgbClr val="000000"/>
              </a:buClr>
              <a:buFont typeface="Symbol" charset="2"/>
              <a:buChar char=""/>
            </a:pPr>
            <a:r>
              <a:rPr b="0" lang="fr-FR" sz="2800" spc="-1" strike="noStrike">
                <a:solidFill>
                  <a:srgbClr val="000000"/>
                </a:solidFill>
                <a:latin typeface="Times New Roman"/>
              </a:rPr>
              <a:t>Deuxième niveau</a:t>
            </a:r>
            <a:endParaRPr b="0" lang="fr-FR" sz="2800" spc="-1" strike="noStrike">
              <a:solidFill>
                <a:srgbClr val="000000"/>
              </a:solidFill>
              <a:latin typeface="Times New Roman"/>
            </a:endParaRPr>
          </a:p>
          <a:p>
            <a:pPr lvl="2" marL="1143000" indent="-228240">
              <a:lnSpc>
                <a:spcPct val="100000"/>
              </a:lnSpc>
              <a:spcBef>
                <a:spcPts val="479"/>
              </a:spcBef>
              <a:buClr>
                <a:srgbClr val="000000"/>
              </a:buClr>
              <a:buFont typeface="Symbol" charset="2"/>
              <a:buChar char=""/>
            </a:pPr>
            <a:r>
              <a:rPr b="0" lang="fr-FR" sz="2400" spc="-1" strike="noStrike">
                <a:solidFill>
                  <a:srgbClr val="000000"/>
                </a:solidFill>
                <a:latin typeface="Times New Roman"/>
              </a:rPr>
              <a:t>Troisième niveau</a:t>
            </a:r>
            <a:endParaRPr b="0" lang="fr-FR" sz="2400" spc="-1" strike="noStrike">
              <a:solidFill>
                <a:srgbClr val="000000"/>
              </a:solidFill>
              <a:latin typeface="Times New Roman"/>
            </a:endParaRPr>
          </a:p>
          <a:p>
            <a:pPr lvl="3" marL="1600200" indent="-228240">
              <a:lnSpc>
                <a:spcPct val="100000"/>
              </a:lnSpc>
              <a:spcBef>
                <a:spcPts val="400"/>
              </a:spcBef>
              <a:buClr>
                <a:srgbClr val="000000"/>
              </a:buClr>
              <a:buFont typeface="Symbol" charset="2"/>
              <a:buChar char=""/>
            </a:pPr>
            <a:r>
              <a:rPr b="0" lang="fr-FR" sz="2000" spc="-1" strike="noStrike">
                <a:solidFill>
                  <a:srgbClr val="000000"/>
                </a:solidFill>
                <a:latin typeface="Times New Roman"/>
              </a:rPr>
              <a:t>Quatrième niveau</a:t>
            </a:r>
            <a:endParaRPr b="0" lang="fr-FR" sz="2000" spc="-1" strike="noStrike">
              <a:solidFill>
                <a:srgbClr val="000000"/>
              </a:solidFill>
              <a:latin typeface="Times New Roman"/>
            </a:endParaRPr>
          </a:p>
          <a:p>
            <a:pPr lvl="4" marL="2057400" indent="-228240">
              <a:lnSpc>
                <a:spcPct val="100000"/>
              </a:lnSpc>
              <a:spcBef>
                <a:spcPts val="400"/>
              </a:spcBef>
              <a:buClr>
                <a:srgbClr val="000000"/>
              </a:buClr>
              <a:buFont typeface="StarSymbol"/>
              <a:buChar char="»"/>
            </a:pPr>
            <a:r>
              <a:rPr b="0" lang="fr-FR" sz="2000" spc="-1" strike="noStrike">
                <a:solidFill>
                  <a:srgbClr val="000000"/>
                </a:solidFill>
                <a:latin typeface="Times New Roman"/>
              </a:rPr>
              <a:t>Cinquième niveau</a:t>
            </a:r>
            <a:endParaRPr b="0" lang="fr-FR" sz="2000" spc="-1" strike="noStrike">
              <a:solidFill>
                <a:srgbClr val="000000"/>
              </a:solidFill>
              <a:latin typeface="Times New Roman"/>
            </a:endParaRPr>
          </a:p>
        </p:txBody>
      </p:sp>
      <p:sp>
        <p:nvSpPr>
          <p:cNvPr id="207" name="PlaceHolder 3"/>
          <p:cNvSpPr>
            <a:spLocks noGrp="1"/>
          </p:cNvSpPr>
          <p:nvPr>
            <p:ph type="dt"/>
          </p:nvPr>
        </p:nvSpPr>
        <p:spPr>
          <a:xfrm>
            <a:off x="609480" y="6245280"/>
            <a:ext cx="2844360" cy="475920"/>
          </a:xfrm>
          <a:prstGeom prst="rect">
            <a:avLst/>
          </a:prstGeom>
        </p:spPr>
        <p:txBody>
          <a:bodyPr>
            <a:noAutofit/>
          </a:bodyPr>
          <a:p>
            <a:endParaRPr b="0" lang="fr-FR" sz="2400" spc="-1" strike="noStrike">
              <a:latin typeface="Times New Roman"/>
            </a:endParaRPr>
          </a:p>
        </p:txBody>
      </p:sp>
      <p:sp>
        <p:nvSpPr>
          <p:cNvPr id="208" name="PlaceHolder 4"/>
          <p:cNvSpPr>
            <a:spLocks noGrp="1"/>
          </p:cNvSpPr>
          <p:nvPr>
            <p:ph type="ftr"/>
          </p:nvPr>
        </p:nvSpPr>
        <p:spPr>
          <a:xfrm>
            <a:off x="4165560" y="6245280"/>
            <a:ext cx="3860280" cy="475920"/>
          </a:xfrm>
          <a:prstGeom prst="rect">
            <a:avLst/>
          </a:prstGeom>
        </p:spPr>
        <p:txBody>
          <a:bodyPr>
            <a:noAutofit/>
          </a:bodyPr>
          <a:p>
            <a:endParaRPr b="0" lang="fr-FR" sz="2400" spc="-1" strike="noStrike">
              <a:latin typeface="Times New Roman"/>
            </a:endParaRPr>
          </a:p>
        </p:txBody>
      </p:sp>
      <p:sp>
        <p:nvSpPr>
          <p:cNvPr id="209" name="PlaceHolder 5"/>
          <p:cNvSpPr>
            <a:spLocks noGrp="1"/>
          </p:cNvSpPr>
          <p:nvPr>
            <p:ph type="sldNum"/>
          </p:nvPr>
        </p:nvSpPr>
        <p:spPr>
          <a:xfrm>
            <a:off x="8737560" y="6245280"/>
            <a:ext cx="2844360" cy="475920"/>
          </a:xfrm>
          <a:prstGeom prst="rect">
            <a:avLst/>
          </a:prstGeom>
        </p:spPr>
        <p:txBody>
          <a:bodyPr>
            <a:noAutofit/>
          </a:bodyPr>
          <a:p>
            <a:pPr algn="r">
              <a:lnSpc>
                <a:spcPct val="100000"/>
              </a:lnSpc>
            </a:pPr>
            <a:fld id="{CE5DF179-C35C-43A1-9CF0-3470CCCC66AA}" type="slidenum">
              <a:rPr b="0" lang="fr-FR" sz="1400" spc="-1" strike="noStrike">
                <a:solidFill>
                  <a:srgbClr val="000000"/>
                </a:solidFill>
                <a:latin typeface="Arial"/>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4680"/>
            <a:ext cx="10972440" cy="1142640"/>
          </a:xfrm>
          <a:prstGeom prst="rect">
            <a:avLst/>
          </a:prstGeom>
        </p:spPr>
        <p:txBody>
          <a:bodyPr anchor="ctr">
            <a:noAutofit/>
          </a:bodyPr>
          <a:p>
            <a:pPr algn="ctr">
              <a:lnSpc>
                <a:spcPct val="100000"/>
              </a:lnSpc>
            </a:pPr>
            <a:r>
              <a:rPr b="0" lang="fr-FR" sz="4400" spc="-1" strike="noStrike">
                <a:solidFill>
                  <a:srgbClr val="000000"/>
                </a:solidFill>
                <a:latin typeface="Times New Roman"/>
              </a:rPr>
              <a:t>Modifiez le style du titre</a:t>
            </a:r>
            <a:endParaRPr b="0" lang="fr-FR" sz="4400" spc="-1" strike="noStrike">
              <a:solidFill>
                <a:srgbClr val="000000"/>
              </a:solidFill>
              <a:latin typeface="Times New Roman"/>
            </a:endParaRPr>
          </a:p>
        </p:txBody>
      </p:sp>
      <p:sp>
        <p:nvSpPr>
          <p:cNvPr id="247" name="PlaceHolder 2"/>
          <p:cNvSpPr>
            <a:spLocks noGrp="1"/>
          </p:cNvSpPr>
          <p:nvPr>
            <p:ph type="dt"/>
          </p:nvPr>
        </p:nvSpPr>
        <p:spPr>
          <a:xfrm>
            <a:off x="609480" y="6245280"/>
            <a:ext cx="2844360" cy="475920"/>
          </a:xfrm>
          <a:prstGeom prst="rect">
            <a:avLst/>
          </a:prstGeom>
        </p:spPr>
        <p:txBody>
          <a:bodyPr>
            <a:noAutofit/>
          </a:bodyPr>
          <a:p>
            <a:endParaRPr b="0" lang="fr-FR" sz="2400" spc="-1" strike="noStrike">
              <a:latin typeface="Times New Roman"/>
            </a:endParaRPr>
          </a:p>
        </p:txBody>
      </p:sp>
      <p:sp>
        <p:nvSpPr>
          <p:cNvPr id="248" name="PlaceHolder 3"/>
          <p:cNvSpPr>
            <a:spLocks noGrp="1"/>
          </p:cNvSpPr>
          <p:nvPr>
            <p:ph type="ftr"/>
          </p:nvPr>
        </p:nvSpPr>
        <p:spPr>
          <a:xfrm>
            <a:off x="4165560" y="6245280"/>
            <a:ext cx="3860280" cy="475920"/>
          </a:xfrm>
          <a:prstGeom prst="rect">
            <a:avLst/>
          </a:prstGeom>
        </p:spPr>
        <p:txBody>
          <a:bodyPr>
            <a:noAutofit/>
          </a:bodyPr>
          <a:p>
            <a:endParaRPr b="0" lang="fr-FR" sz="2400" spc="-1" strike="noStrike">
              <a:latin typeface="Times New Roman"/>
            </a:endParaRPr>
          </a:p>
        </p:txBody>
      </p:sp>
      <p:sp>
        <p:nvSpPr>
          <p:cNvPr id="249" name="PlaceHolder 4"/>
          <p:cNvSpPr>
            <a:spLocks noGrp="1"/>
          </p:cNvSpPr>
          <p:nvPr>
            <p:ph type="sldNum"/>
          </p:nvPr>
        </p:nvSpPr>
        <p:spPr>
          <a:xfrm>
            <a:off x="8737560" y="6245280"/>
            <a:ext cx="2844360" cy="475920"/>
          </a:xfrm>
          <a:prstGeom prst="rect">
            <a:avLst/>
          </a:prstGeom>
        </p:spPr>
        <p:txBody>
          <a:bodyPr>
            <a:noAutofit/>
          </a:bodyPr>
          <a:p>
            <a:pPr algn="r">
              <a:lnSpc>
                <a:spcPct val="100000"/>
              </a:lnSpc>
            </a:pPr>
            <a:fld id="{085BF880-B068-4489-9AEC-880CC59C54D6}" type="slidenum">
              <a:rPr b="0" lang="fr-FR" sz="1400" spc="-1" strike="noStrike">
                <a:solidFill>
                  <a:srgbClr val="000000"/>
                </a:solidFill>
                <a:latin typeface="Arial"/>
              </a:rPr>
              <a:t>&lt;numéro&gt;</a:t>
            </a:fld>
            <a:endParaRPr b="0" lang="fr-FR" sz="1400" spc="-1" strike="noStrike">
              <a:latin typeface="Times New Roman"/>
            </a:endParaRPr>
          </a:p>
        </p:txBody>
      </p:sp>
      <p:sp>
        <p:nvSpPr>
          <p:cNvPr id="250"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Times New Roman"/>
              </a:rPr>
              <a:t>Cliquez pour éditer le format du plan de texte</a:t>
            </a:r>
            <a:endParaRPr b="0" lang="fr-FR" sz="32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Times New Roman"/>
              </a:rPr>
              <a:t>Second niveau de plan</a:t>
            </a:r>
            <a:endParaRPr b="0" lang="fr-FR"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Times New Roman"/>
              </a:rPr>
              <a:t>Troisième niveau de plan</a:t>
            </a:r>
            <a:endParaRPr b="0" lang="fr-FR"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Times New Roman"/>
              </a:rPr>
              <a:t>Quatrième niveau de plan</a:t>
            </a:r>
            <a:endParaRPr b="0" lang="fr-FR"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Times New Roman"/>
              </a:rPr>
              <a:t>Cinquième niveau de plan</a:t>
            </a:r>
            <a:endParaRPr b="0" lang="fr-FR"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Times New Roman"/>
              </a:rPr>
              <a:t>Sixième niveau de plan</a:t>
            </a:r>
            <a:endParaRPr b="0" lang="fr-FR"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Times New Roman"/>
              </a:rPr>
              <a:t>Septième niveau de plan</a:t>
            </a:r>
            <a:endParaRPr b="0" lang="fr-FR"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61.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77.xml"/>
</Relationships>
</file>

<file path=ppt/slides/_rels/slide2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28.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slideLayout" Target="../slideLayouts/slideLayout29.xml"/>
</Relationships>
</file>

<file path=ppt/slides/_rels/slide29.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29.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000"/>
        </a:solidFill>
      </p:bgPr>
    </p:bg>
    <p:spTree>
      <p:nvGrpSpPr>
        <p:cNvPr id="1" name=""/>
        <p:cNvGrpSpPr/>
        <p:nvPr/>
      </p:nvGrpSpPr>
      <p:grpSpPr>
        <a:xfrm>
          <a:off x="0" y="0"/>
          <a:ext cx="0" cy="0"/>
          <a:chOff x="0" y="0"/>
          <a:chExt cx="0" cy="0"/>
        </a:xfrm>
      </p:grpSpPr>
      <p:sp>
        <p:nvSpPr>
          <p:cNvPr id="287" name="TextShape 1"/>
          <p:cNvSpPr txBox="1"/>
          <p:nvPr/>
        </p:nvSpPr>
        <p:spPr>
          <a:xfrm>
            <a:off x="73800" y="170640"/>
            <a:ext cx="11970000" cy="3468240"/>
          </a:xfrm>
          <a:prstGeom prst="rect">
            <a:avLst/>
          </a:prstGeom>
          <a:solidFill>
            <a:srgbClr val="ffffff"/>
          </a:solidFill>
          <a:ln w="0">
            <a:noFill/>
          </a:ln>
        </p:spPr>
        <p:txBody>
          <a:bodyPr anchor="b">
            <a:noAutofit/>
          </a:bodyPr>
          <a:p>
            <a:pPr algn="ctr">
              <a:lnSpc>
                <a:spcPct val="110000"/>
              </a:lnSpc>
            </a:pPr>
            <a:r>
              <a:rPr b="0" lang="fr-FR" sz="4400" spc="-1" strike="noStrike">
                <a:solidFill>
                  <a:srgbClr val="000000"/>
                </a:solidFill>
                <a:latin typeface="Times New Roman"/>
              </a:rPr>
              <a:t>« </a:t>
            </a:r>
            <a:r>
              <a:rPr b="1" lang="fr-FR" sz="4400" spc="-1" strike="noStrike">
                <a:solidFill>
                  <a:srgbClr val="000000"/>
                </a:solidFill>
                <a:latin typeface="Times New Roman"/>
              </a:rPr>
              <a:t>Valeur et monnaie : </a:t>
            </a:r>
            <a:br/>
            <a:r>
              <a:rPr b="1" lang="fr-FR" sz="4400" spc="-1" strike="noStrike">
                <a:solidFill>
                  <a:srgbClr val="000000"/>
                </a:solidFill>
                <a:latin typeface="Times New Roman"/>
              </a:rPr>
              <a:t>une approche institutionnaliste</a:t>
            </a:r>
            <a:r>
              <a:rPr b="0" lang="fr-FR" sz="4400" spc="-1" strike="noStrike">
                <a:solidFill>
                  <a:srgbClr val="000000"/>
                </a:solidFill>
                <a:latin typeface="Times New Roman"/>
              </a:rPr>
              <a:t> »</a:t>
            </a:r>
            <a:br/>
            <a:br/>
            <a:r>
              <a:rPr b="0" lang="fr-FR" sz="4400" spc="-1" strike="noStrike">
                <a:solidFill>
                  <a:srgbClr val="000000"/>
                </a:solidFill>
                <a:latin typeface="Times New Roman"/>
              </a:rPr>
              <a:t>André Orléan</a:t>
            </a:r>
            <a:br/>
            <a:r>
              <a:rPr b="0" lang="fr-FR" sz="1800" spc="-1" strike="noStrike">
                <a:solidFill>
                  <a:srgbClr val="000000"/>
                </a:solidFill>
                <a:latin typeface="Times New Roman"/>
              </a:rPr>
              <a:t>EHESS, Laboratoire “Paris Jourdan Sciences Économiques”, UMR4585</a:t>
            </a:r>
            <a:endParaRPr b="0" lang="fr-FR" sz="1800" spc="-1" strike="noStrike">
              <a:solidFill>
                <a:srgbClr val="000000"/>
              </a:solidFill>
              <a:latin typeface="Calibri"/>
            </a:endParaRPr>
          </a:p>
        </p:txBody>
      </p:sp>
      <p:sp>
        <p:nvSpPr>
          <p:cNvPr id="288" name="CustomShape 2"/>
          <p:cNvSpPr/>
          <p:nvPr/>
        </p:nvSpPr>
        <p:spPr>
          <a:xfrm>
            <a:off x="1459440" y="4627440"/>
            <a:ext cx="9199080" cy="1919880"/>
          </a:xfrm>
          <a:prstGeom prst="rect">
            <a:avLst/>
          </a:prstGeom>
          <a:solidFill>
            <a:schemeClr val="bg1"/>
          </a:solidFill>
          <a:ln w="0">
            <a:noFill/>
          </a:ln>
        </p:spPr>
        <p:style>
          <a:lnRef idx="0"/>
          <a:fillRef idx="0"/>
          <a:effectRef idx="0"/>
          <a:fontRef idx="minor"/>
        </p:style>
        <p:txBody>
          <a:bodyPr lIns="90000" rIns="90000" tIns="45000" bIns="45000">
            <a:spAutoFit/>
          </a:bodyPr>
          <a:p>
            <a:pPr algn="ctr">
              <a:lnSpc>
                <a:spcPct val="100000"/>
              </a:lnSpc>
            </a:pPr>
            <a:r>
              <a:rPr b="1" lang="fr-FR" sz="2000" spc="-1" strike="noStrike">
                <a:solidFill>
                  <a:srgbClr val="000000"/>
                </a:solidFill>
                <a:latin typeface="Times New Roman"/>
              </a:rPr>
              <a:t>Séminaire RESPIR – </a:t>
            </a:r>
            <a:r>
              <a:rPr b="0" lang="fr-FR" sz="2000" spc="-1" strike="noStrike">
                <a:solidFill>
                  <a:srgbClr val="000000"/>
                </a:solidFill>
                <a:latin typeface="Times New Roman"/>
              </a:rPr>
              <a:t>Université Paris Nanterre</a:t>
            </a: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r>
              <a:rPr b="0" lang="fr-FR" sz="2000" spc="-1" strike="noStrike">
                <a:solidFill>
                  <a:srgbClr val="000000"/>
                </a:solidFill>
                <a:latin typeface="Times New Roman"/>
              </a:rPr>
              <a:t>Mardi 26 septembre 2023 de 13 heures 30 à 15 heures 15</a:t>
            </a:r>
            <a:endParaRPr b="0" lang="fr-FR" sz="2000" spc="-1" strike="noStrike">
              <a:latin typeface="Arial"/>
            </a:endParaRPr>
          </a:p>
          <a:p>
            <a:pPr algn="ctr">
              <a:lnSpc>
                <a:spcPct val="100000"/>
              </a:lnSpc>
            </a:pPr>
            <a:endParaRPr b="0" lang="fr-FR" sz="2000" spc="-1" strike="noStrike">
              <a:latin typeface="Arial"/>
            </a:endParaRPr>
          </a:p>
          <a:p>
            <a:pPr algn="ctr">
              <a:lnSpc>
                <a:spcPct val="100000"/>
              </a:lnSpc>
            </a:pPr>
            <a:r>
              <a:rPr b="0" lang="fr-FR" sz="2000" spc="-1" strike="noStrike">
                <a:solidFill>
                  <a:srgbClr val="000000"/>
                </a:solidFill>
                <a:latin typeface="Times New Roman"/>
              </a:rPr>
              <a:t>Salle G 614 B du bâtiment Maurice Allais, 6ème étage, Campus Paris Nanterre</a:t>
            </a:r>
            <a:endParaRPr b="0" lang="fr-FR" sz="2000" spc="-1" strike="noStrike">
              <a:latin typeface="Arial"/>
            </a:endParaRPr>
          </a:p>
          <a:p>
            <a:pPr algn="ctr">
              <a:lnSpc>
                <a:spcPct val="100000"/>
              </a:lnSpc>
            </a:pP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11" name="TextShape 1"/>
          <p:cNvSpPr txBox="1"/>
          <p:nvPr/>
        </p:nvSpPr>
        <p:spPr>
          <a:xfrm>
            <a:off x="156960" y="145440"/>
            <a:ext cx="8875800" cy="6582960"/>
          </a:xfrm>
          <a:prstGeom prst="rect">
            <a:avLst/>
          </a:prstGeom>
          <a:solidFill>
            <a:srgbClr val="ffffff"/>
          </a:solidFill>
          <a:ln w="0">
            <a:noFill/>
          </a:ln>
        </p:spPr>
        <p:txBody>
          <a:bodyPr anchor="ctr">
            <a:noAutofit/>
          </a:bodyPr>
          <a:p>
            <a:pPr>
              <a:lnSpc>
                <a:spcPct val="100000"/>
              </a:lnSpc>
            </a:pPr>
            <a:r>
              <a:rPr b="0" lang="fr-FR" sz="2800" spc="-1" strike="noStrike">
                <a:solidFill>
                  <a:srgbClr val="000000"/>
                </a:solidFill>
                <a:latin typeface="Times New Roman"/>
              </a:rPr>
              <a:t>Lordon : « … si les valeurs sont sociales, c’est qu’elles sont soutenues par des formations passionnelles collectives, donc par des affects communs. Or, dans l’affect commun valorisant, c’est la puissance même du groupe valorisateur qui s’exprime. Mais rarement (en fait jamais) sans médiation. Car cette puissance est toujours pour partie déjà déposée sous ces formes cristallisées que sont les institutions. En quelque sorte, la puissance du groupe transite en ses institutions, et s’effectue concrètement par elles – de même que, réciproquement, le pouvoir véridictionnel, axiologique, des institutions n’a en dernière analyse pas d’autre principe que la puissance du groupe. La valeur est donc une affaire d’affects et d’institutions, ou plutôt d’institutions produisant des affects, de pouvoirs d’affecter inscrits dans des institutions. » (14-15). </a:t>
            </a:r>
            <a:endParaRPr b="0" lang="fr-FR" sz="2800" spc="-1" strike="noStrike">
              <a:solidFill>
                <a:srgbClr val="000000"/>
              </a:solidFill>
              <a:latin typeface="Times New Roman"/>
            </a:endParaRPr>
          </a:p>
        </p:txBody>
      </p:sp>
      <p:pic>
        <p:nvPicPr>
          <p:cNvPr id="312" name="Image 4" descr=""/>
          <p:cNvPicPr/>
          <p:nvPr/>
        </p:nvPicPr>
        <p:blipFill>
          <a:blip r:embed="rId1"/>
          <a:stretch/>
        </p:blipFill>
        <p:spPr>
          <a:xfrm>
            <a:off x="8864280" y="1105200"/>
            <a:ext cx="3182040" cy="46634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13" name="TextShape 1"/>
          <p:cNvSpPr txBox="1"/>
          <p:nvPr/>
        </p:nvSpPr>
        <p:spPr>
          <a:xfrm>
            <a:off x="284760" y="192600"/>
            <a:ext cx="11653920" cy="3421440"/>
          </a:xfrm>
          <a:prstGeom prst="rect">
            <a:avLst/>
          </a:prstGeom>
          <a:solidFill>
            <a:srgbClr val="ffffff"/>
          </a:solidFill>
          <a:ln w="0">
            <a:noFill/>
          </a:ln>
        </p:spPr>
        <p:txBody>
          <a:bodyPr anchor="ctr">
            <a:normAutofit/>
          </a:bodyPr>
          <a:p>
            <a:pPr algn="ctr">
              <a:lnSpc>
                <a:spcPct val="100000"/>
              </a:lnSpc>
            </a:pPr>
            <a:r>
              <a:rPr b="1" lang="fr-FR" sz="4000" spc="-1" strike="noStrike">
                <a:solidFill>
                  <a:srgbClr val="000000"/>
                </a:solidFill>
                <a:latin typeface="Times New Roman"/>
              </a:rPr>
              <a:t>Section 2</a:t>
            </a:r>
            <a:br/>
            <a:br/>
            <a:r>
              <a:rPr b="1" lang="fr-FR" sz="4000" spc="-1" strike="noStrike">
                <a:solidFill>
                  <a:srgbClr val="000000"/>
                </a:solidFill>
                <a:latin typeface="Times New Roman"/>
              </a:rPr>
              <a:t>La relation marchande</a:t>
            </a:r>
            <a:endParaRPr b="0" lang="fr-FR" sz="4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14" name="TextShape 1"/>
          <p:cNvSpPr txBox="1"/>
          <p:nvPr/>
        </p:nvSpPr>
        <p:spPr>
          <a:xfrm>
            <a:off x="175320" y="517320"/>
            <a:ext cx="7989120" cy="5532120"/>
          </a:xfrm>
          <a:prstGeom prst="rect">
            <a:avLst/>
          </a:prstGeom>
          <a:solidFill>
            <a:srgbClr val="ffffff"/>
          </a:solidFill>
          <a:ln w="0">
            <a:noFill/>
          </a:ln>
        </p:spPr>
        <p:txBody>
          <a:bodyPr anchor="ctr">
            <a:noAutofit/>
          </a:bodyPr>
          <a:p>
            <a:pPr>
              <a:lnSpc>
                <a:spcPct val="100000"/>
              </a:lnSpc>
            </a:pPr>
            <a:r>
              <a:rPr b="0" lang="fr-FR" sz="2400" spc="-1" strike="noStrike">
                <a:solidFill>
                  <a:srgbClr val="000000"/>
                </a:solidFill>
                <a:latin typeface="Times New Roman"/>
              </a:rPr>
              <a:t>Rosa Luxemburg :</a:t>
            </a:r>
            <a:br/>
            <a:r>
              <a:rPr b="0" lang="fr-FR" sz="2400" spc="-1" strike="noStrike">
                <a:solidFill>
                  <a:srgbClr val="000000"/>
                </a:solidFill>
                <a:latin typeface="Times New Roman"/>
              </a:rPr>
              <a:t>	</a:t>
            </a:r>
            <a:r>
              <a:rPr b="0" lang="fr-FR" sz="2400" spc="-1" strike="noStrike">
                <a:solidFill>
                  <a:srgbClr val="000000"/>
                </a:solidFill>
                <a:latin typeface="Times New Roman"/>
              </a:rPr>
              <a:t>« La chaîne qui autrefois reliait tous ces travaux spécialisés en un travail commun et une économie sociale, s’est brisée. Chacun ne dépend plus que de lui-même … Chacun est libre et indépendant.  […] La communauté qui formait un tout s’est décomposée en petites particules comme un miroir brisé en mille éclats. Que va devenir la communauté à laquelle une telle catastrophe est soudain arrivé ? […] Chacun avait sa place importante dans le tout. Maintenant le tout n’existe plus, chacun existe pour soi. » (310-311). </a:t>
            </a:r>
            <a:br/>
            <a:r>
              <a:rPr b="0" lang="fr-FR" sz="2400" spc="-1" strike="noStrike">
                <a:solidFill>
                  <a:srgbClr val="000000"/>
                </a:solidFill>
                <a:latin typeface="Times New Roman"/>
              </a:rPr>
              <a:t>« Désormais, chaque homme est son propre maître, la communauté n’existe plus comme autorité. » (313).</a:t>
            </a:r>
            <a:endParaRPr b="0" lang="fr-FR" sz="2400" spc="-1" strike="noStrike">
              <a:solidFill>
                <a:srgbClr val="000000"/>
              </a:solidFill>
              <a:latin typeface="Times New Roman"/>
            </a:endParaRPr>
          </a:p>
        </p:txBody>
      </p:sp>
      <p:pic>
        <p:nvPicPr>
          <p:cNvPr id="315" name="Image 3" descr=""/>
          <p:cNvPicPr/>
          <p:nvPr/>
        </p:nvPicPr>
        <p:blipFill>
          <a:blip r:embed="rId1"/>
          <a:stretch/>
        </p:blipFill>
        <p:spPr>
          <a:xfrm>
            <a:off x="8731440" y="1917360"/>
            <a:ext cx="3171600" cy="47620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16" name="TextShape 1"/>
          <p:cNvSpPr txBox="1"/>
          <p:nvPr/>
        </p:nvSpPr>
        <p:spPr>
          <a:xfrm>
            <a:off x="129240" y="274680"/>
            <a:ext cx="7705440" cy="5962320"/>
          </a:xfrm>
          <a:prstGeom prst="rect">
            <a:avLst/>
          </a:prstGeom>
          <a:solidFill>
            <a:srgbClr val="ffffff"/>
          </a:solidFill>
          <a:ln w="0">
            <a:noFill/>
          </a:ln>
        </p:spPr>
        <p:txBody>
          <a:bodyPr anchor="ctr">
            <a:normAutofit/>
          </a:bodyPr>
          <a:p>
            <a:pPr>
              <a:lnSpc>
                <a:spcPct val="100000"/>
              </a:lnSpc>
            </a:pPr>
            <a:r>
              <a:rPr b="0" lang="fr-FR" sz="3200" spc="-1" strike="noStrike">
                <a:solidFill>
                  <a:srgbClr val="000000"/>
                </a:solidFill>
                <a:latin typeface="Times New Roman"/>
              </a:rPr>
              <a:t>Adam Smith (1775) : </a:t>
            </a:r>
            <a:br/>
            <a:br/>
            <a:r>
              <a:rPr b="0" lang="fr-FR" sz="3200" spc="-1" strike="noStrike">
                <a:solidFill>
                  <a:srgbClr val="000000"/>
                </a:solidFill>
                <a:latin typeface="Times New Roman"/>
              </a:rPr>
              <a:t>« Tout homme prudent, après le premier établissement de la division du travail, a dû naturellement s’efforcer de gérer ses affaires de façon à avoir par devers lui […] une quantité d’une </a:t>
            </a:r>
            <a:r>
              <a:rPr b="1" lang="fr-FR" sz="3200" spc="-1" strike="noStrike">
                <a:solidFill>
                  <a:srgbClr val="000000"/>
                </a:solidFill>
                <a:latin typeface="Times New Roman"/>
              </a:rPr>
              <a:t>certaine</a:t>
            </a:r>
            <a:r>
              <a:rPr b="0" lang="fr-FR" sz="3200" spc="-1" strike="noStrike">
                <a:solidFill>
                  <a:srgbClr val="000000"/>
                </a:solidFill>
                <a:latin typeface="Times New Roman"/>
              </a:rPr>
              <a:t> denrée ou d’une autre, susceptible d’après lui d’être acceptée par </a:t>
            </a:r>
            <a:r>
              <a:rPr b="1" lang="fr-FR" sz="3200" spc="-1" strike="noStrike">
                <a:solidFill>
                  <a:srgbClr val="000000"/>
                </a:solidFill>
                <a:latin typeface="Times New Roman"/>
              </a:rPr>
              <a:t>pratiquement</a:t>
            </a:r>
            <a:r>
              <a:rPr b="0" lang="fr-FR" sz="3200" spc="-1" strike="noStrike">
                <a:solidFill>
                  <a:srgbClr val="000000"/>
                </a:solidFill>
                <a:latin typeface="Times New Roman"/>
              </a:rPr>
              <a:t> tout le monde en échange du produit de son industrie. »</a:t>
            </a:r>
            <a:endParaRPr b="0" lang="fr-FR" sz="3200" spc="-1" strike="noStrike">
              <a:solidFill>
                <a:srgbClr val="000000"/>
              </a:solidFill>
              <a:latin typeface="Calibri"/>
            </a:endParaRPr>
          </a:p>
        </p:txBody>
      </p:sp>
      <p:pic>
        <p:nvPicPr>
          <p:cNvPr id="317" name="Image 2" descr=""/>
          <p:cNvPicPr/>
          <p:nvPr/>
        </p:nvPicPr>
        <p:blipFill>
          <a:blip r:embed="rId1"/>
          <a:stretch/>
        </p:blipFill>
        <p:spPr>
          <a:xfrm>
            <a:off x="8303400" y="932760"/>
            <a:ext cx="3672360" cy="37681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18" name="TextShape 1"/>
          <p:cNvSpPr txBox="1"/>
          <p:nvPr/>
        </p:nvSpPr>
        <p:spPr>
          <a:xfrm>
            <a:off x="500400" y="392760"/>
            <a:ext cx="7904160" cy="5121000"/>
          </a:xfrm>
          <a:prstGeom prst="rect">
            <a:avLst/>
          </a:prstGeom>
          <a:solidFill>
            <a:srgbClr val="ffffff"/>
          </a:solidFill>
          <a:ln w="0">
            <a:noFill/>
          </a:ln>
        </p:spPr>
        <p:txBody>
          <a:bodyPr anchor="ctr">
            <a:noAutofit/>
          </a:bodyPr>
          <a:p>
            <a:pPr>
              <a:lnSpc>
                <a:spcPct val="100000"/>
              </a:lnSpc>
            </a:pPr>
            <a:r>
              <a:rPr b="0" lang="fr-FR" sz="3600" spc="-1" strike="noStrike">
                <a:solidFill>
                  <a:srgbClr val="000000"/>
                </a:solidFill>
                <a:latin typeface="Times New Roman"/>
              </a:rPr>
              <a:t>Keynes :</a:t>
            </a:r>
            <a:br/>
            <a:r>
              <a:rPr b="0" lang="fr-FR" sz="3600" spc="-1" strike="noStrike">
                <a:solidFill>
                  <a:srgbClr val="000000"/>
                </a:solidFill>
                <a:latin typeface="Times New Roman"/>
              </a:rPr>
              <a:t>	</a:t>
            </a:r>
            <a:r>
              <a:rPr b="0" lang="fr-FR" sz="3600" spc="-1" strike="noStrike">
                <a:solidFill>
                  <a:srgbClr val="000000"/>
                </a:solidFill>
                <a:latin typeface="Times New Roman"/>
              </a:rPr>
              <a:t>« Chaque concurrent doit donc choisir non les visages qu’il juge lui-même les plus jolis, mais ceux qu’il estime les plus propres à obtenir le suffrage des autres concurrents, lesquels examinent tous le problème sous le même angle. » (</a:t>
            </a:r>
            <a:r>
              <a:rPr b="0" i="1" lang="fr-FR" sz="3600" spc="-1" strike="noStrike">
                <a:solidFill>
                  <a:srgbClr val="000000"/>
                </a:solidFill>
                <a:latin typeface="Times New Roman"/>
              </a:rPr>
              <a:t>Théorie Générale</a:t>
            </a:r>
            <a:r>
              <a:rPr b="0" lang="fr-FR" sz="3600" spc="-1" strike="noStrike">
                <a:solidFill>
                  <a:srgbClr val="000000"/>
                </a:solidFill>
                <a:latin typeface="Times New Roman"/>
              </a:rPr>
              <a:t>, page 168). </a:t>
            </a:r>
            <a:endParaRPr b="0" lang="fr-FR" sz="3600" spc="-1" strike="noStrike">
              <a:solidFill>
                <a:srgbClr val="000000"/>
              </a:solidFill>
              <a:latin typeface="Calibri"/>
            </a:endParaRPr>
          </a:p>
        </p:txBody>
      </p:sp>
      <p:pic>
        <p:nvPicPr>
          <p:cNvPr id="319" name="Image 2" descr=""/>
          <p:cNvPicPr/>
          <p:nvPr/>
        </p:nvPicPr>
        <p:blipFill>
          <a:blip r:embed="rId1"/>
          <a:stretch/>
        </p:blipFill>
        <p:spPr>
          <a:xfrm>
            <a:off x="8993880" y="2096640"/>
            <a:ext cx="2994480" cy="45003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000"/>
        </a:solidFill>
      </p:bgPr>
    </p:bg>
    <p:spTree>
      <p:nvGrpSpPr>
        <p:cNvPr id="1" name=""/>
        <p:cNvGrpSpPr/>
        <p:nvPr/>
      </p:nvGrpSpPr>
      <p:grpSpPr>
        <a:xfrm>
          <a:off x="0" y="0"/>
          <a:ext cx="0" cy="0"/>
          <a:chOff x="0" y="0"/>
          <a:chExt cx="0" cy="0"/>
        </a:xfrm>
      </p:grpSpPr>
      <p:sp>
        <p:nvSpPr>
          <p:cNvPr id="320" name="TextShape 1"/>
          <p:cNvSpPr txBox="1"/>
          <p:nvPr/>
        </p:nvSpPr>
        <p:spPr>
          <a:xfrm>
            <a:off x="209520" y="203040"/>
            <a:ext cx="11859120" cy="5873400"/>
          </a:xfrm>
          <a:prstGeom prst="rect">
            <a:avLst/>
          </a:prstGeom>
          <a:solidFill>
            <a:srgbClr val="ffffff"/>
          </a:solidFill>
          <a:ln w="0">
            <a:noFill/>
          </a:ln>
        </p:spPr>
        <p:txBody>
          <a:bodyPr anchor="ctr">
            <a:noAutofit/>
          </a:bodyPr>
          <a:p>
            <a:pPr>
              <a:lnSpc>
                <a:spcPct val="100000"/>
              </a:lnSpc>
            </a:pPr>
            <a:r>
              <a:rPr b="1" lang="fr-FR" sz="2800" spc="-1" strike="noStrike">
                <a:solidFill>
                  <a:srgbClr val="000000"/>
                </a:solidFill>
                <a:latin typeface="Times New Roman"/>
              </a:rPr>
              <a:t>Thèse centrale </a:t>
            </a:r>
            <a:r>
              <a:rPr b="0" lang="fr-FR" sz="2800" spc="-1" strike="noStrike">
                <a:solidFill>
                  <a:srgbClr val="000000"/>
                </a:solidFill>
                <a:latin typeface="Times New Roman"/>
              </a:rPr>
              <a:t>:</a:t>
            </a:r>
            <a:br/>
            <a:br/>
            <a:r>
              <a:rPr b="0" lang="fr-FR" sz="2800" spc="-1" strike="noStrike">
                <a:solidFill>
                  <a:srgbClr val="000000"/>
                </a:solidFill>
                <a:latin typeface="Times New Roman"/>
              </a:rPr>
              <a:t>	</a:t>
            </a:r>
            <a:r>
              <a:rPr b="0" lang="fr-FR" sz="2800" spc="-1" strike="noStrike">
                <a:solidFill>
                  <a:srgbClr val="000000"/>
                </a:solidFill>
                <a:latin typeface="Times New Roman"/>
              </a:rPr>
              <a:t>La conception institutionnaliste de la monnaie contraste radicalement avec celle que défend la pensée mainstream. Loin d’être un simple instrument facilitant les échanges, la monnaie est l’institution au fondement de la valeur, qui tire sa puissance de la confiance que lui porte le groupe social qui l’a élue. Comme la langue, elle n’existe qu’adossée à une communauté d’usage. La monnaie fait corps avec la communauté de paiement qui l’a produite. Conformément à la thèse durkheimienne, c’est l’unisson du groupe qui fait exister la monnaie comme autorité par-delà les individus. Pour la décrire, on peut reprendre les mots qu’utilise Bourdieu à propos des institutions : la monnaie est « du fiduciaire organisé, de la confiance organisée, de la croyance organisée, de la fiction collective reconnue comme réelle par la croyance et devenant de ce fait réelle ».</a:t>
            </a: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21" name="TextShape 1"/>
          <p:cNvSpPr txBox="1"/>
          <p:nvPr/>
        </p:nvSpPr>
        <p:spPr>
          <a:xfrm>
            <a:off x="184680" y="274680"/>
            <a:ext cx="11914560" cy="4102920"/>
          </a:xfrm>
          <a:prstGeom prst="rect">
            <a:avLst/>
          </a:prstGeom>
          <a:solidFill>
            <a:srgbClr val="ffffff"/>
          </a:solidFill>
          <a:ln w="0">
            <a:noFill/>
          </a:ln>
        </p:spPr>
        <p:txBody>
          <a:bodyPr anchor="ctr">
            <a:noAutofit/>
          </a:bodyPr>
          <a:p>
            <a:pPr>
              <a:lnSpc>
                <a:spcPct val="100000"/>
              </a:lnSpc>
            </a:pPr>
            <a:r>
              <a:rPr b="0" lang="fr-FR" sz="3200" spc="-1" strike="noStrike">
                <a:solidFill>
                  <a:srgbClr val="000000"/>
                </a:solidFill>
                <a:latin typeface="Times New Roman"/>
              </a:rPr>
              <a:t>Spinoza : </a:t>
            </a:r>
            <a:br/>
            <a:r>
              <a:rPr b="0" lang="fr-FR" sz="3200" spc="-1" strike="noStrike">
                <a:solidFill>
                  <a:srgbClr val="000000"/>
                </a:solidFill>
                <a:latin typeface="Times New Roman"/>
              </a:rPr>
              <a:t>La monnaie comme « </a:t>
            </a:r>
            <a:r>
              <a:rPr b="0" i="1" lang="fr-FR" sz="3200" spc="-1" strike="noStrike">
                <a:solidFill>
                  <a:srgbClr val="000000"/>
                </a:solidFill>
                <a:latin typeface="Times New Roman"/>
              </a:rPr>
              <a:t>omnia rerum compendium</a:t>
            </a:r>
            <a:r>
              <a:rPr b="0" lang="fr-FR" sz="3200" spc="-1" strike="noStrike">
                <a:solidFill>
                  <a:srgbClr val="000000"/>
                </a:solidFill>
                <a:latin typeface="Times New Roman"/>
              </a:rPr>
              <a:t> » (Ethique IV, appendice 28).</a:t>
            </a:r>
            <a:br/>
            <a:br/>
            <a:r>
              <a:rPr b="0" lang="fr-FR" sz="3200" spc="-1" strike="noStrike">
                <a:solidFill>
                  <a:srgbClr val="000000"/>
                </a:solidFill>
                <a:latin typeface="Times New Roman"/>
              </a:rPr>
              <a:t>Traduction : </a:t>
            </a:r>
            <a:br/>
            <a:r>
              <a:rPr b="0" lang="fr-FR" sz="3200" spc="-1" strike="noStrike">
                <a:solidFill>
                  <a:srgbClr val="000000"/>
                </a:solidFill>
                <a:latin typeface="Times New Roman"/>
              </a:rPr>
              <a:t>« l’argent est devenu ce condensé (</a:t>
            </a:r>
            <a:r>
              <a:rPr b="0" i="1" lang="fr-FR" sz="3200" spc="-1" strike="noStrike">
                <a:solidFill>
                  <a:srgbClr val="000000"/>
                </a:solidFill>
                <a:latin typeface="Times New Roman"/>
              </a:rPr>
              <a:t>compendium</a:t>
            </a:r>
            <a:r>
              <a:rPr b="0" lang="fr-FR" sz="3200" spc="-1" strike="noStrike">
                <a:solidFill>
                  <a:srgbClr val="000000"/>
                </a:solidFill>
                <a:latin typeface="Times New Roman"/>
              </a:rPr>
              <a:t>) de tous les biens ». </a:t>
            </a:r>
            <a:endParaRPr b="0" lang="fr-FR" sz="32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22" name="TextShape 1"/>
          <p:cNvSpPr txBox="1"/>
          <p:nvPr/>
        </p:nvSpPr>
        <p:spPr>
          <a:xfrm>
            <a:off x="110880" y="274680"/>
            <a:ext cx="7887600" cy="5303880"/>
          </a:xfrm>
          <a:prstGeom prst="rect">
            <a:avLst/>
          </a:prstGeom>
          <a:solidFill>
            <a:srgbClr val="ffffff"/>
          </a:solidFill>
          <a:ln w="0">
            <a:noFill/>
          </a:ln>
        </p:spPr>
        <p:txBody>
          <a:bodyPr anchor="ctr">
            <a:noAutofit/>
          </a:bodyPr>
          <a:p>
            <a:pPr>
              <a:lnSpc>
                <a:spcPct val="100000"/>
              </a:lnSpc>
            </a:pPr>
            <a:r>
              <a:rPr b="0" lang="fr-FR" sz="3200" spc="-1" strike="noStrike">
                <a:solidFill>
                  <a:srgbClr val="000000"/>
                </a:solidFill>
                <a:latin typeface="Times New Roman"/>
              </a:rPr>
              <a:t>Marx : « À mesure que s’étend la circulation des marchandises grandit aussi la puissance de la monnaie, forme absolue et toujours disponible de la richesse sociale. “L’or est une chose merveilleuse ! Qui le possède est maître de tout ce qu’il désire. Au moyen de l’or on peut même ouvrir aux âmes les portes du Paradis.” (Colomb, </a:t>
            </a:r>
            <a:r>
              <a:rPr b="0" i="1" lang="fr-FR" sz="3200" spc="-1" strike="noStrike">
                <a:solidFill>
                  <a:srgbClr val="000000"/>
                </a:solidFill>
                <a:latin typeface="Times New Roman"/>
              </a:rPr>
              <a:t>Lettre de la Jamaïque</a:t>
            </a:r>
            <a:r>
              <a:rPr b="0" lang="fr-FR" sz="3200" spc="-1" strike="noStrike">
                <a:solidFill>
                  <a:srgbClr val="000000"/>
                </a:solidFill>
                <a:latin typeface="Times New Roman"/>
              </a:rPr>
              <a:t>, 1503.) » (</a:t>
            </a:r>
            <a:r>
              <a:rPr b="0" i="1" lang="fr-FR" sz="3200" spc="-1" strike="noStrike">
                <a:solidFill>
                  <a:srgbClr val="000000"/>
                </a:solidFill>
                <a:latin typeface="Times New Roman"/>
              </a:rPr>
              <a:t>Le Capital</a:t>
            </a:r>
            <a:r>
              <a:rPr b="0" lang="fr-FR" sz="3200" spc="-1" strike="noStrike">
                <a:solidFill>
                  <a:srgbClr val="000000"/>
                </a:solidFill>
                <a:latin typeface="Times New Roman"/>
              </a:rPr>
              <a:t>, traduction Roy, page 137).</a:t>
            </a:r>
            <a:endParaRPr b="0" lang="fr-FR" sz="3200" spc="-1" strike="noStrike">
              <a:solidFill>
                <a:srgbClr val="000000"/>
              </a:solidFill>
              <a:latin typeface="Times New Roman"/>
            </a:endParaRPr>
          </a:p>
        </p:txBody>
      </p:sp>
      <p:pic>
        <p:nvPicPr>
          <p:cNvPr id="323" name="Image 3" descr=""/>
          <p:cNvPicPr/>
          <p:nvPr/>
        </p:nvPicPr>
        <p:blipFill>
          <a:blip r:embed="rId1"/>
          <a:stretch/>
        </p:blipFill>
        <p:spPr>
          <a:xfrm>
            <a:off x="8562240" y="1745640"/>
            <a:ext cx="3339000" cy="45720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000"/>
        </a:solidFill>
      </p:bgPr>
    </p:bg>
    <p:spTree>
      <p:nvGrpSpPr>
        <p:cNvPr id="1" name=""/>
        <p:cNvGrpSpPr/>
        <p:nvPr/>
      </p:nvGrpSpPr>
      <p:grpSpPr>
        <a:xfrm>
          <a:off x="0" y="0"/>
          <a:ext cx="0" cy="0"/>
          <a:chOff x="0" y="0"/>
          <a:chExt cx="0" cy="0"/>
        </a:xfrm>
      </p:grpSpPr>
      <p:sp>
        <p:nvSpPr>
          <p:cNvPr id="324" name="TextShape 1"/>
          <p:cNvSpPr txBox="1"/>
          <p:nvPr/>
        </p:nvSpPr>
        <p:spPr>
          <a:xfrm>
            <a:off x="204480" y="893880"/>
            <a:ext cx="7462800" cy="3335040"/>
          </a:xfrm>
          <a:prstGeom prst="rect">
            <a:avLst/>
          </a:prstGeom>
          <a:solidFill>
            <a:srgbClr val="ffffff"/>
          </a:solidFill>
          <a:ln w="0">
            <a:noFill/>
          </a:ln>
        </p:spPr>
        <p:txBody>
          <a:bodyPr anchor="ctr">
            <a:normAutofit fontScale="86000"/>
          </a:bodyPr>
          <a:p>
            <a:pPr>
              <a:lnSpc>
                <a:spcPct val="100000"/>
              </a:lnSpc>
            </a:pPr>
            <a:r>
              <a:rPr b="0" lang="fr-FR" sz="3600" spc="-1" strike="noStrike">
                <a:solidFill>
                  <a:srgbClr val="000000"/>
                </a:solidFill>
                <a:latin typeface="Times New Roman"/>
              </a:rPr>
              <a:t>Simmel :</a:t>
            </a:r>
            <a:br/>
            <a:br/>
            <a:r>
              <a:rPr b="0" lang="fr-FR" sz="3600" spc="-1" strike="noStrike">
                <a:solidFill>
                  <a:srgbClr val="000000"/>
                </a:solidFill>
                <a:latin typeface="Times New Roman"/>
              </a:rPr>
              <a:t>	</a:t>
            </a:r>
            <a:r>
              <a:rPr b="0" lang="fr-FR" sz="3600" spc="-1" strike="noStrike">
                <a:solidFill>
                  <a:srgbClr val="000000"/>
                </a:solidFill>
                <a:latin typeface="Times New Roman"/>
              </a:rPr>
              <a:t>« la monnaie est tout simplement ce qui vaut, … un valoir figé en substance, le valoir des choses sans les choses elles-mêmes » (</a:t>
            </a:r>
            <a:r>
              <a:rPr b="0" i="1" lang="fr-FR" sz="3600" spc="-1" strike="noStrike">
                <a:solidFill>
                  <a:srgbClr val="000000"/>
                </a:solidFill>
                <a:latin typeface="Times New Roman"/>
              </a:rPr>
              <a:t>Philosophie de l’argent</a:t>
            </a:r>
            <a:r>
              <a:rPr b="0" lang="fr-FR" sz="3600" spc="-1" strike="noStrike">
                <a:solidFill>
                  <a:srgbClr val="000000"/>
                </a:solidFill>
                <a:latin typeface="Times New Roman"/>
              </a:rPr>
              <a:t>, 111). </a:t>
            </a:r>
            <a:endParaRPr b="0" lang="fr-FR" sz="3600" spc="-1" strike="noStrike">
              <a:solidFill>
                <a:srgbClr val="000000"/>
              </a:solidFill>
              <a:latin typeface="Calibri"/>
            </a:endParaRPr>
          </a:p>
        </p:txBody>
      </p:sp>
      <p:pic>
        <p:nvPicPr>
          <p:cNvPr id="325" name="Image 2" descr=""/>
          <p:cNvPicPr/>
          <p:nvPr/>
        </p:nvPicPr>
        <p:blipFill>
          <a:blip r:embed="rId1"/>
          <a:stretch/>
        </p:blipFill>
        <p:spPr>
          <a:xfrm>
            <a:off x="8424360" y="2068920"/>
            <a:ext cx="3400920" cy="432000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26" name="TextShape 1"/>
          <p:cNvSpPr txBox="1"/>
          <p:nvPr/>
        </p:nvSpPr>
        <p:spPr>
          <a:xfrm>
            <a:off x="276480" y="260640"/>
            <a:ext cx="8080560" cy="4226040"/>
          </a:xfrm>
          <a:prstGeom prst="rect">
            <a:avLst/>
          </a:prstGeom>
          <a:solidFill>
            <a:srgbClr val="ffffff"/>
          </a:solidFill>
          <a:ln w="0">
            <a:noFill/>
          </a:ln>
        </p:spPr>
        <p:txBody>
          <a:bodyPr anchor="ctr">
            <a:normAutofit/>
          </a:bodyPr>
          <a:p>
            <a:pPr>
              <a:lnSpc>
                <a:spcPct val="100000"/>
              </a:lnSpc>
            </a:pPr>
            <a:r>
              <a:rPr b="0" lang="fr-FR" sz="2400" spc="-1" strike="noStrike">
                <a:solidFill>
                  <a:srgbClr val="000000"/>
                </a:solidFill>
                <a:latin typeface="Times New Roman"/>
              </a:rPr>
              <a:t>Marx : </a:t>
            </a:r>
            <a:br/>
            <a:r>
              <a:rPr b="0" lang="fr-FR" sz="2400" spc="-1" strike="noStrike">
                <a:solidFill>
                  <a:srgbClr val="000000"/>
                </a:solidFill>
                <a:latin typeface="Times New Roman"/>
              </a:rPr>
              <a:t>	</a:t>
            </a:r>
            <a:r>
              <a:rPr b="0" lang="fr-FR" sz="2400" spc="-1" strike="noStrike">
                <a:solidFill>
                  <a:srgbClr val="000000"/>
                </a:solidFill>
                <a:latin typeface="Times New Roman"/>
              </a:rPr>
              <a:t>« Ce n’est pas la monnaie qui rend les marchandises commensurables. C’est l’inverse. C’est parce que toutes les marchandises sont, en tant que valeurs, du travail humain objectivé, et qu’elles sont, pour cette raison, commensurables, qu’elles peuvent collectivement mesurer leurs valeurs dans une seule et même marchandise spécifique et, par là-même, transformer cette dernière en leur mesure de valeur collective, en monnaie. » (</a:t>
            </a:r>
            <a:r>
              <a:rPr b="0" i="1" lang="fr-FR" sz="2400" spc="-1" strike="noStrike">
                <a:solidFill>
                  <a:srgbClr val="000000"/>
                </a:solidFill>
                <a:latin typeface="Times New Roman"/>
              </a:rPr>
              <a:t>Le Capital</a:t>
            </a:r>
            <a:r>
              <a:rPr b="0" lang="fr-FR" sz="2400" spc="-1" strike="noStrike">
                <a:solidFill>
                  <a:srgbClr val="000000"/>
                </a:solidFill>
                <a:latin typeface="Times New Roman"/>
              </a:rPr>
              <a:t>, Traduction Lefebvre, page 107).</a:t>
            </a:r>
            <a:endParaRPr b="0" lang="fr-FR" sz="2400" spc="-1" strike="noStrike">
              <a:solidFill>
                <a:srgbClr val="000000"/>
              </a:solidFill>
              <a:latin typeface="Times New Roman"/>
            </a:endParaRPr>
          </a:p>
        </p:txBody>
      </p:sp>
      <p:pic>
        <p:nvPicPr>
          <p:cNvPr id="327" name="Image 2" descr=""/>
          <p:cNvPicPr/>
          <p:nvPr/>
        </p:nvPicPr>
        <p:blipFill>
          <a:blip r:embed="rId1"/>
          <a:stretch/>
        </p:blipFill>
        <p:spPr>
          <a:xfrm>
            <a:off x="8694000" y="2124360"/>
            <a:ext cx="3024000" cy="42480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289" name="TextShape 1"/>
          <p:cNvSpPr txBox="1"/>
          <p:nvPr/>
        </p:nvSpPr>
        <p:spPr>
          <a:xfrm>
            <a:off x="284760" y="192600"/>
            <a:ext cx="11653920" cy="3421440"/>
          </a:xfrm>
          <a:prstGeom prst="rect">
            <a:avLst/>
          </a:prstGeom>
          <a:solidFill>
            <a:srgbClr val="ffffff"/>
          </a:solidFill>
          <a:ln w="0">
            <a:noFill/>
          </a:ln>
        </p:spPr>
        <p:txBody>
          <a:bodyPr anchor="ctr">
            <a:normAutofit/>
          </a:bodyPr>
          <a:p>
            <a:pPr algn="ctr">
              <a:lnSpc>
                <a:spcPct val="100000"/>
              </a:lnSpc>
            </a:pPr>
            <a:r>
              <a:rPr b="1" lang="fr-FR" sz="4000" spc="-1" strike="noStrike">
                <a:solidFill>
                  <a:srgbClr val="000000"/>
                </a:solidFill>
                <a:latin typeface="Times New Roman"/>
              </a:rPr>
              <a:t>Section 1</a:t>
            </a:r>
            <a:br/>
            <a:br/>
            <a:r>
              <a:rPr b="1" lang="fr-FR" sz="4000" spc="-1" strike="noStrike">
                <a:solidFill>
                  <a:srgbClr val="000000"/>
                </a:solidFill>
                <a:latin typeface="Times New Roman"/>
              </a:rPr>
              <a:t>Toutes les valeurs sont des espèces d’un même genre</a:t>
            </a:r>
            <a:br/>
            <a:r>
              <a:rPr b="1" lang="fr-FR" sz="4000" spc="-1" strike="noStrike">
                <a:solidFill>
                  <a:srgbClr val="000000"/>
                </a:solidFill>
                <a:latin typeface="Times New Roman"/>
              </a:rPr>
              <a:t>Le modèle durkheimien des valeurs</a:t>
            </a:r>
            <a:endParaRPr b="0" lang="fr-FR" sz="4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28" name="TextShape 1"/>
          <p:cNvSpPr txBox="1"/>
          <p:nvPr/>
        </p:nvSpPr>
        <p:spPr>
          <a:xfrm>
            <a:off x="403920" y="1268640"/>
            <a:ext cx="7347960" cy="2012400"/>
          </a:xfrm>
          <a:prstGeom prst="rect">
            <a:avLst/>
          </a:prstGeom>
          <a:solidFill>
            <a:srgbClr val="ffffff"/>
          </a:solidFill>
          <a:ln w="0">
            <a:noFill/>
          </a:ln>
        </p:spPr>
        <p:txBody>
          <a:bodyPr anchor="ctr">
            <a:noAutofit/>
          </a:bodyPr>
          <a:p>
            <a:pPr>
              <a:lnSpc>
                <a:spcPct val="100000"/>
              </a:lnSpc>
            </a:pPr>
            <a:r>
              <a:rPr b="0" lang="fr-FR" sz="2800" spc="-1" strike="noStrike">
                <a:solidFill>
                  <a:srgbClr val="000000"/>
                </a:solidFill>
                <a:latin typeface="Times New Roman"/>
              </a:rPr>
              <a:t>« L’échange contre monnaie, c’est-à-dire le paiement, est l’opérateur de la valeur » (Page 44). </a:t>
            </a:r>
            <a:endParaRPr b="0" lang="fr-FR" sz="2800" spc="-1" strike="noStrike">
              <a:solidFill>
                <a:srgbClr val="000000"/>
              </a:solidFill>
              <a:latin typeface="Times New Roman"/>
            </a:endParaRPr>
          </a:p>
        </p:txBody>
      </p:sp>
      <p:pic>
        <p:nvPicPr>
          <p:cNvPr id="329" name="Image 4" descr=""/>
          <p:cNvPicPr/>
          <p:nvPr/>
        </p:nvPicPr>
        <p:blipFill>
          <a:blip r:embed="rId1"/>
          <a:stretch/>
        </p:blipFill>
        <p:spPr>
          <a:xfrm>
            <a:off x="8040240" y="277920"/>
            <a:ext cx="2453040" cy="3654720"/>
          </a:xfrm>
          <a:prstGeom prst="rect">
            <a:avLst/>
          </a:prstGeom>
          <a:ln w="0">
            <a:noFill/>
          </a:ln>
        </p:spPr>
      </p:pic>
      <p:sp>
        <p:nvSpPr>
          <p:cNvPr id="330" name="CustomShape 2"/>
          <p:cNvSpPr/>
          <p:nvPr/>
        </p:nvSpPr>
        <p:spPr>
          <a:xfrm>
            <a:off x="680400" y="4653000"/>
            <a:ext cx="6855480" cy="179676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tabLst>
                <a:tab algn="l" pos="0"/>
              </a:tabLst>
            </a:pPr>
            <a:r>
              <a:rPr b="0" lang="fr-FR" sz="2800" spc="-1" strike="noStrike">
                <a:solidFill>
                  <a:srgbClr val="000000"/>
                </a:solidFill>
                <a:latin typeface="Times New Roman"/>
              </a:rPr>
              <a:t>« C’est l’assujettissement commun des marchandises à l’imperium monétaire qui fonde leur valeur en même temps que leur échangeabilité. »</a:t>
            </a:r>
            <a:endParaRPr b="0" lang="fr-FR" sz="2800" spc="-1" strike="noStrike">
              <a:latin typeface="Arial"/>
            </a:endParaRPr>
          </a:p>
        </p:txBody>
      </p:sp>
      <p:sp>
        <p:nvSpPr>
          <p:cNvPr id="331" name="CustomShape 3"/>
          <p:cNvSpPr/>
          <p:nvPr/>
        </p:nvSpPr>
        <p:spPr>
          <a:xfrm>
            <a:off x="8112240" y="4797000"/>
            <a:ext cx="2179800" cy="94284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tabLst>
                <a:tab algn="l" pos="0"/>
              </a:tabLst>
            </a:pPr>
            <a:r>
              <a:rPr b="0" lang="fr-FR" sz="1400" spc="-1" strike="noStrike">
                <a:solidFill>
                  <a:srgbClr val="000000"/>
                </a:solidFill>
                <a:latin typeface="Times New Roman"/>
              </a:rPr>
              <a:t>André Orléan, « La construction institutionnelle de la valeur », 2022, à paraître.</a:t>
            </a:r>
            <a:endParaRPr b="0" lang="fr-FR" sz="1400" spc="-1" strike="noStrike">
              <a:latin typeface="Arial"/>
            </a:endParaRPr>
          </a:p>
        </p:txBody>
      </p:sp>
      <p:sp>
        <p:nvSpPr>
          <p:cNvPr id="332" name="Line 4"/>
          <p:cNvSpPr/>
          <p:nvPr/>
        </p:nvSpPr>
        <p:spPr>
          <a:xfrm>
            <a:off x="1523880" y="4221000"/>
            <a:ext cx="9108360" cy="0"/>
          </a:xfrm>
          <a:prstGeom prst="line">
            <a:avLst/>
          </a:prstGeom>
          <a:ln>
            <a:solidFill>
              <a:srgbClr val="000000"/>
            </a:solidFill>
            <a:round/>
          </a:ln>
        </p:spPr>
        <p:style>
          <a:lnRef idx="3">
            <a:schemeClr val="dk1"/>
          </a:lnRef>
          <a:fillRef idx="0">
            <a:schemeClr val="dk1"/>
          </a:fillRef>
          <a:effectRef idx="2">
            <a:schemeClr val="dk1"/>
          </a:effectRef>
          <a:fontRef idx="minor"/>
        </p:style>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pic>
        <p:nvPicPr>
          <p:cNvPr id="333" name="Image 3" descr="Capture d’écran"/>
          <p:cNvPicPr/>
          <p:nvPr/>
        </p:nvPicPr>
        <p:blipFill>
          <a:blip r:embed="rId1"/>
          <a:stretch/>
        </p:blipFill>
        <p:spPr>
          <a:xfrm>
            <a:off x="2418480" y="681120"/>
            <a:ext cx="7630200" cy="48758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34" name="TextShape 1"/>
          <p:cNvSpPr txBox="1"/>
          <p:nvPr/>
        </p:nvSpPr>
        <p:spPr>
          <a:xfrm>
            <a:off x="132480" y="81720"/>
            <a:ext cx="11947320" cy="3118320"/>
          </a:xfrm>
          <a:prstGeom prst="rect">
            <a:avLst/>
          </a:prstGeom>
          <a:solidFill>
            <a:srgbClr val="ffffff"/>
          </a:solidFill>
          <a:ln w="0">
            <a:noFill/>
          </a:ln>
        </p:spPr>
        <p:txBody>
          <a:bodyPr anchor="ctr">
            <a:noAutofit/>
          </a:bodyPr>
          <a:p>
            <a:pPr>
              <a:lnSpc>
                <a:spcPct val="100000"/>
              </a:lnSpc>
            </a:pPr>
            <a:r>
              <a:rPr b="0" lang="fr-FR" sz="2400" spc="-1" strike="noStrike">
                <a:solidFill>
                  <a:srgbClr val="000000"/>
                </a:solidFill>
                <a:latin typeface="Times New Roman"/>
              </a:rPr>
              <a:t>Etienne Balibar : « … la figure du contrat social des marchandises semble bien toucher aux limites de sa validité avec la troisième détermination qui exprime l’autonomisation de la monnaie par rapport à la forme de l’équivalent général: la capacité que possède l’argent de </a:t>
            </a:r>
            <a:r>
              <a:rPr b="0" i="1" lang="fr-FR" sz="2400" spc="-1" strike="noStrike">
                <a:solidFill>
                  <a:srgbClr val="000000"/>
                </a:solidFill>
                <a:latin typeface="Times New Roman"/>
              </a:rPr>
              <a:t>créer</a:t>
            </a:r>
            <a:r>
              <a:rPr b="0" lang="fr-FR" sz="2400" spc="-1" strike="noStrike">
                <a:solidFill>
                  <a:srgbClr val="000000"/>
                </a:solidFill>
                <a:latin typeface="Times New Roman"/>
              </a:rPr>
              <a:t> des marchandises qui ne sont pas immédiatement “partie prenante” au contrat, parce qu’elles ne sont pas initialement des produits du travail social ou des branches de la division du travail … Cette capacité s’exerce principalement dans deux directions … D’une part dans la constitution de marchandises “fictives”, dont la valeur sera dite “irrationnelle” en ce qu’elles ne sont pas des produits du travail mais entrent dans la circulation par suite d’une appropriation ou d’une</a:t>
            </a:r>
            <a:endParaRPr b="0" lang="fr-FR" sz="2400" spc="-1" strike="noStrike">
              <a:solidFill>
                <a:srgbClr val="000000"/>
              </a:solidFill>
              <a:latin typeface="Times New Roman"/>
            </a:endParaRPr>
          </a:p>
        </p:txBody>
      </p:sp>
      <p:pic>
        <p:nvPicPr>
          <p:cNvPr id="335" name="Image 3" descr=""/>
          <p:cNvPicPr/>
          <p:nvPr/>
        </p:nvPicPr>
        <p:blipFill>
          <a:blip r:embed="rId1"/>
          <a:stretch/>
        </p:blipFill>
        <p:spPr>
          <a:xfrm>
            <a:off x="9667440" y="3332520"/>
            <a:ext cx="2219400" cy="3189960"/>
          </a:xfrm>
          <a:prstGeom prst="rect">
            <a:avLst/>
          </a:prstGeom>
          <a:ln w="0">
            <a:noFill/>
          </a:ln>
        </p:spPr>
      </p:pic>
      <p:sp>
        <p:nvSpPr>
          <p:cNvPr id="336" name="CustomShape 2"/>
          <p:cNvSpPr/>
          <p:nvPr/>
        </p:nvSpPr>
        <p:spPr>
          <a:xfrm>
            <a:off x="132480" y="3078360"/>
            <a:ext cx="9316080" cy="301644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000000"/>
                </a:solidFill>
                <a:latin typeface="Times New Roman"/>
              </a:rPr>
              <a:t>monopolisation d’objets </a:t>
            </a:r>
            <a:r>
              <a:rPr b="0" i="1" lang="fr-FR" sz="2400" spc="-1" strike="noStrike">
                <a:solidFill>
                  <a:srgbClr val="000000"/>
                </a:solidFill>
                <a:latin typeface="Times New Roman"/>
              </a:rPr>
              <a:t>naturels</a:t>
            </a:r>
            <a:r>
              <a:rPr b="0" lang="fr-FR" sz="2400" spc="-1" strike="noStrike">
                <a:solidFill>
                  <a:srgbClr val="000000"/>
                </a:solidFill>
                <a:latin typeface="Times New Roman"/>
              </a:rPr>
              <a:t> qui forment les conditions de possibilité de toute production : ce qui est avant tout le cas des </a:t>
            </a:r>
            <a:r>
              <a:rPr b="0" i="1" lang="fr-FR" sz="2400" spc="-1" strike="noStrike">
                <a:solidFill>
                  <a:srgbClr val="000000"/>
                </a:solidFill>
                <a:latin typeface="Times New Roman"/>
              </a:rPr>
              <a:t>éléments</a:t>
            </a:r>
            <a:r>
              <a:rPr b="0" lang="fr-FR" sz="2400" spc="-1" strike="noStrike">
                <a:solidFill>
                  <a:srgbClr val="000000"/>
                </a:solidFill>
                <a:latin typeface="Times New Roman"/>
              </a:rPr>
              <a:t>, eau, terre (minerais, etc.), air... D’autre part, à un niveau encore plus profond, c’est-à-dire plus proche de la “substance” même de la valeur, lorsque la “force de travail” humaine se trouve à son tour transformée en marchandise, ce qui ne peut se faire que si des individus en échangent l’usage contre de l’argent, au moyen duquel ils chercheront ensuite à se procurer sur le marché les moyens de leur subsistance. » </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37" name="TextShape 1"/>
          <p:cNvSpPr txBox="1"/>
          <p:nvPr/>
        </p:nvSpPr>
        <p:spPr>
          <a:xfrm>
            <a:off x="277200" y="92160"/>
            <a:ext cx="11674440" cy="3565080"/>
          </a:xfrm>
          <a:prstGeom prst="rect">
            <a:avLst/>
          </a:prstGeom>
          <a:solidFill>
            <a:srgbClr val="ffffff"/>
          </a:solidFill>
          <a:ln w="0">
            <a:noFill/>
          </a:ln>
        </p:spPr>
        <p:txBody>
          <a:bodyPr anchor="ctr">
            <a:noAutofit/>
          </a:bodyPr>
          <a:p>
            <a:pPr>
              <a:lnSpc>
                <a:spcPct val="100000"/>
              </a:lnSpc>
            </a:pPr>
            <a:r>
              <a:rPr b="0" lang="fr-FR" sz="2800" spc="-1" strike="noStrike">
                <a:solidFill>
                  <a:srgbClr val="000000"/>
                </a:solidFill>
                <a:latin typeface="Times New Roman"/>
              </a:rPr>
              <a:t>Marx :</a:t>
            </a:r>
            <a:br/>
            <a:r>
              <a:rPr b="0" lang="fr-FR" sz="2800" spc="-1" strike="noStrike">
                <a:solidFill>
                  <a:srgbClr val="000000"/>
                </a:solidFill>
                <a:latin typeface="Times New Roman"/>
              </a:rPr>
              <a:t>	</a:t>
            </a:r>
            <a:r>
              <a:rPr b="0" lang="fr-FR" sz="2800" spc="-1" strike="noStrike">
                <a:solidFill>
                  <a:srgbClr val="000000"/>
                </a:solidFill>
                <a:latin typeface="Times New Roman"/>
              </a:rPr>
              <a:t> Marx : « Les marchandises ne sauront échangées réellement contre de l’argent, converties en argent effectif, qu’après avoir été transformées auparavant idéellement en argent – c’est-à-dire une fois qu’elles sont des prix, après avoir reçu une détermination de prix. Les prix sont donc le présupposé de la circulation monétaire, même si leur réalisation apparaît comme le résultat de cette dernière » (</a:t>
            </a:r>
            <a:r>
              <a:rPr b="0" i="1" lang="fr-FR" sz="2800" spc="-1" strike="noStrike">
                <a:solidFill>
                  <a:srgbClr val="000000"/>
                </a:solidFill>
                <a:latin typeface="Times New Roman"/>
              </a:rPr>
              <a:t>Grundrisse</a:t>
            </a:r>
            <a:r>
              <a:rPr b="0" lang="fr-FR" sz="2800" spc="-1" strike="noStrike">
                <a:solidFill>
                  <a:srgbClr val="000000"/>
                </a:solidFill>
                <a:latin typeface="Times New Roman"/>
              </a:rPr>
              <a:t>, 154). </a:t>
            </a:r>
            <a:endParaRPr b="0" lang="fr-FR" sz="2800" spc="-1" strike="noStrike">
              <a:solidFill>
                <a:srgbClr val="000000"/>
              </a:solidFill>
              <a:latin typeface="Times New Roman"/>
            </a:endParaRPr>
          </a:p>
        </p:txBody>
      </p:sp>
      <p:pic>
        <p:nvPicPr>
          <p:cNvPr id="338" name="Image 2" descr="Capture d’écran"/>
          <p:cNvPicPr/>
          <p:nvPr/>
        </p:nvPicPr>
        <p:blipFill>
          <a:blip r:embed="rId1"/>
          <a:stretch/>
        </p:blipFill>
        <p:spPr>
          <a:xfrm>
            <a:off x="9314640" y="3195720"/>
            <a:ext cx="2369160" cy="356508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39" name="TextShape 1"/>
          <p:cNvSpPr txBox="1"/>
          <p:nvPr/>
        </p:nvSpPr>
        <p:spPr>
          <a:xfrm>
            <a:off x="19080" y="258480"/>
            <a:ext cx="12043080" cy="1348200"/>
          </a:xfrm>
          <a:prstGeom prst="rect">
            <a:avLst/>
          </a:prstGeom>
          <a:solidFill>
            <a:srgbClr val="ffffff"/>
          </a:solidFill>
          <a:ln w="0">
            <a:noFill/>
          </a:ln>
        </p:spPr>
        <p:txBody>
          <a:bodyPr anchor="ctr">
            <a:normAutofit/>
          </a:bodyPr>
          <a:p>
            <a:pPr>
              <a:lnSpc>
                <a:spcPct val="100000"/>
              </a:lnSpc>
            </a:pPr>
            <a:r>
              <a:rPr b="0" lang="fr-FR" sz="3200" spc="-1" strike="noStrike">
                <a:solidFill>
                  <a:srgbClr val="000000"/>
                </a:solidFill>
                <a:latin typeface="Times New Roman"/>
              </a:rPr>
              <a:t>« </a:t>
            </a:r>
            <a:r>
              <a:rPr b="1" lang="fr-FR" sz="3200" spc="-1" strike="noStrike">
                <a:solidFill>
                  <a:srgbClr val="000000"/>
                </a:solidFill>
                <a:latin typeface="Times New Roman"/>
              </a:rPr>
              <a:t>L’échange contre monnaie, c’est-à-dire le paiement, est l’opérateur de la valeur</a:t>
            </a:r>
            <a:r>
              <a:rPr b="0" lang="fr-FR" sz="3200" spc="-1" strike="noStrike">
                <a:solidFill>
                  <a:srgbClr val="000000"/>
                </a:solidFill>
                <a:latin typeface="Times New Roman"/>
              </a:rPr>
              <a:t> » (44). </a:t>
            </a:r>
            <a:endParaRPr b="0" lang="fr-FR" sz="3200" spc="-1" strike="noStrike">
              <a:solidFill>
                <a:srgbClr val="000000"/>
              </a:solidFill>
              <a:latin typeface="Calibri"/>
            </a:endParaRPr>
          </a:p>
        </p:txBody>
      </p:sp>
      <p:pic>
        <p:nvPicPr>
          <p:cNvPr id="340" name="Image 3" descr=""/>
          <p:cNvPicPr/>
          <p:nvPr/>
        </p:nvPicPr>
        <p:blipFill>
          <a:blip r:embed="rId1"/>
          <a:stretch/>
        </p:blipFill>
        <p:spPr>
          <a:xfrm>
            <a:off x="8617680" y="1791720"/>
            <a:ext cx="3444840" cy="4802400"/>
          </a:xfrm>
          <a:prstGeom prst="rect">
            <a:avLst/>
          </a:prstGeom>
          <a:ln w="0">
            <a:noFill/>
          </a:ln>
        </p:spPr>
      </p:pic>
      <p:sp>
        <p:nvSpPr>
          <p:cNvPr id="341" name="CustomShape 2"/>
          <p:cNvSpPr/>
          <p:nvPr/>
        </p:nvSpPr>
        <p:spPr>
          <a:xfrm>
            <a:off x="324000" y="2350800"/>
            <a:ext cx="7776000" cy="4243680"/>
          </a:xfrm>
          <a:prstGeom prst="rect">
            <a:avLst/>
          </a:prstGeom>
          <a:solidFill>
            <a:schemeClr val="bg1"/>
          </a:solidFill>
          <a:ln w="0">
            <a:noFill/>
          </a:ln>
        </p:spPr>
        <p:style>
          <a:lnRef idx="0"/>
          <a:fillRef idx="0"/>
          <a:effectRef idx="0"/>
          <a:fontRef idx="minor"/>
        </p:style>
        <p:txBody>
          <a:bodyPr anchor="ctr">
            <a:noAutofit/>
          </a:bodyPr>
          <a:p>
            <a:pPr>
              <a:lnSpc>
                <a:spcPct val="100000"/>
              </a:lnSpc>
            </a:pPr>
            <a:r>
              <a:rPr b="0" lang="fr-FR" sz="3200" spc="-1" strike="noStrike">
                <a:solidFill>
                  <a:srgbClr val="000000"/>
                </a:solidFill>
                <a:latin typeface="Times New Roman"/>
              </a:rPr>
              <a:t>	</a:t>
            </a:r>
            <a:r>
              <a:rPr b="0" lang="fr-FR" sz="3200" spc="-1" strike="noStrike">
                <a:solidFill>
                  <a:srgbClr val="000000"/>
                </a:solidFill>
                <a:latin typeface="Times New Roman"/>
              </a:rPr>
              <a:t>« L’économie monétaire est d’abord une économie d’enregistrement des opérations économiques en termes de comptes. C’est pourquoi instituer l’unité de compte, donc l’espace de commensurabilité de la valeur, est la fonction primordiale de la monnaie … C’est en ce sens que la monnaie est l’opérateur de la valeur. » (46). </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2" name="Image 3" descr="Capture d’écran"/>
          <p:cNvPicPr/>
          <p:nvPr/>
        </p:nvPicPr>
        <p:blipFill>
          <a:blip r:embed="rId1"/>
          <a:stretch/>
        </p:blipFill>
        <p:spPr>
          <a:xfrm>
            <a:off x="2704680" y="1004400"/>
            <a:ext cx="6782400" cy="484848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43" name="TextShape 1"/>
          <p:cNvSpPr txBox="1"/>
          <p:nvPr/>
        </p:nvSpPr>
        <p:spPr>
          <a:xfrm>
            <a:off x="129240" y="365040"/>
            <a:ext cx="8177400" cy="5034600"/>
          </a:xfrm>
          <a:prstGeom prst="rect">
            <a:avLst/>
          </a:prstGeom>
          <a:solidFill>
            <a:srgbClr val="ffffff"/>
          </a:solidFill>
          <a:ln w="0">
            <a:noFill/>
          </a:ln>
        </p:spPr>
        <p:txBody>
          <a:bodyPr anchor="ctr">
            <a:noAutofit/>
          </a:bodyPr>
          <a:p>
            <a:pPr>
              <a:lnSpc>
                <a:spcPct val="100000"/>
              </a:lnSpc>
            </a:pPr>
            <a:r>
              <a:rPr b="0" lang="fr-FR" sz="3200" spc="-1" strike="noStrike">
                <a:solidFill>
                  <a:srgbClr val="000000"/>
                </a:solidFill>
                <a:latin typeface="Times New Roman"/>
              </a:rPr>
              <a:t>Durkheim : </a:t>
            </a:r>
            <a:br/>
            <a:r>
              <a:rPr b="0" lang="fr-FR" sz="3200" spc="-1" strike="noStrike">
                <a:solidFill>
                  <a:srgbClr val="000000"/>
                </a:solidFill>
                <a:latin typeface="Times New Roman"/>
              </a:rPr>
              <a:t>	</a:t>
            </a:r>
            <a:r>
              <a:rPr b="0" lang="fr-FR" sz="3200" spc="-1" strike="noStrike">
                <a:solidFill>
                  <a:srgbClr val="000000"/>
                </a:solidFill>
                <a:latin typeface="Times New Roman"/>
              </a:rPr>
              <a:t>« La vraie fonction de la religion n’est pas de nous faire penser, d’enrichir notre connaissance … mais de nous faire agir, de nous aider à vivre. Le fidèle qui a communié avec son dieu n’est pas seulement un homme qui voit des vérités nouvelles que l’incroyant ignore ; c’est un homme qui peut davantage. Il sent en lui plus de force » (page 595).</a:t>
            </a:r>
            <a:endParaRPr b="0" lang="fr-FR" sz="3200" spc="-1" strike="noStrike">
              <a:solidFill>
                <a:srgbClr val="000000"/>
              </a:solidFill>
              <a:latin typeface="Calibri"/>
            </a:endParaRPr>
          </a:p>
        </p:txBody>
      </p:sp>
      <p:pic>
        <p:nvPicPr>
          <p:cNvPr id="344" name="Image 3" descr=""/>
          <p:cNvPicPr/>
          <p:nvPr/>
        </p:nvPicPr>
        <p:blipFill>
          <a:blip r:embed="rId1"/>
          <a:stretch/>
        </p:blipFill>
        <p:spPr>
          <a:xfrm>
            <a:off x="8571600" y="1388880"/>
            <a:ext cx="3401640" cy="498564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extShape 1"/>
          <p:cNvSpPr txBox="1"/>
          <p:nvPr/>
        </p:nvSpPr>
        <p:spPr>
          <a:xfrm>
            <a:off x="781200" y="1832040"/>
            <a:ext cx="10515240" cy="1325160"/>
          </a:xfrm>
          <a:prstGeom prst="rect">
            <a:avLst/>
          </a:prstGeom>
          <a:noFill/>
          <a:ln w="0">
            <a:noFill/>
          </a:ln>
        </p:spPr>
        <p:txBody>
          <a:bodyPr anchor="ctr">
            <a:noAutofit/>
          </a:bodyPr>
          <a:p>
            <a:pPr algn="ctr">
              <a:lnSpc>
                <a:spcPct val="90000"/>
              </a:lnSpc>
            </a:pPr>
            <a:r>
              <a:rPr b="1" lang="fr-FR" sz="4400" spc="-1" strike="noStrike">
                <a:solidFill>
                  <a:srgbClr val="000000"/>
                </a:solidFill>
                <a:latin typeface="Calibri Light"/>
              </a:rPr>
              <a:t>ANNEXES</a:t>
            </a:r>
            <a:endParaRPr b="0" lang="fr-FR" sz="4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346" name="TextShape 1"/>
          <p:cNvSpPr txBox="1"/>
          <p:nvPr/>
        </p:nvSpPr>
        <p:spPr>
          <a:xfrm>
            <a:off x="715680" y="1495800"/>
            <a:ext cx="2207160" cy="969840"/>
          </a:xfrm>
          <a:prstGeom prst="rect">
            <a:avLst/>
          </a:prstGeom>
          <a:solidFill>
            <a:srgbClr val="ffffff"/>
          </a:solidFill>
          <a:ln w="0">
            <a:noFill/>
          </a:ln>
        </p:spPr>
        <p:txBody>
          <a:bodyPr>
            <a:normAutofit fontScale="61000"/>
          </a:bodyPr>
          <a:p>
            <a:pPr>
              <a:lnSpc>
                <a:spcPct val="90000"/>
              </a:lnSpc>
            </a:pPr>
            <a:r>
              <a:rPr b="1" lang="fr-FR" sz="2400" spc="-1" strike="noStrike">
                <a:solidFill>
                  <a:srgbClr val="000000"/>
                </a:solidFill>
                <a:latin typeface="Times New Roman"/>
              </a:rPr>
              <a:t>Knapp</a:t>
            </a:r>
            <a:r>
              <a:rPr b="0" lang="fr-FR" sz="2400" spc="-1" strike="noStrike">
                <a:solidFill>
                  <a:srgbClr val="000000"/>
                </a:solidFill>
                <a:latin typeface="Times New Roman"/>
              </a:rPr>
              <a:t> (1905) :</a:t>
            </a:r>
            <a:br/>
            <a:r>
              <a:rPr b="0" lang="fr-FR" sz="2400" spc="-1" strike="noStrike">
                <a:solidFill>
                  <a:srgbClr val="000000"/>
                </a:solidFill>
                <a:latin typeface="Times New Roman"/>
              </a:rPr>
              <a:t>« Money is a creature of law ».</a:t>
            </a:r>
            <a:endParaRPr b="0" lang="fr-FR" sz="2400" spc="-1" strike="noStrike">
              <a:solidFill>
                <a:srgbClr val="000000"/>
              </a:solidFill>
              <a:latin typeface="Calibri"/>
            </a:endParaRPr>
          </a:p>
        </p:txBody>
      </p:sp>
      <p:pic>
        <p:nvPicPr>
          <p:cNvPr id="347" name="Image 5" descr=""/>
          <p:cNvPicPr/>
          <p:nvPr/>
        </p:nvPicPr>
        <p:blipFill>
          <a:blip r:embed="rId1"/>
          <a:stretch/>
        </p:blipFill>
        <p:spPr>
          <a:xfrm>
            <a:off x="378720" y="2854080"/>
            <a:ext cx="2881440" cy="3918240"/>
          </a:xfrm>
          <a:prstGeom prst="rect">
            <a:avLst/>
          </a:prstGeom>
          <a:ln w="0">
            <a:noFill/>
          </a:ln>
        </p:spPr>
      </p:pic>
      <p:sp>
        <p:nvSpPr>
          <p:cNvPr id="348" name="CustomShape 2"/>
          <p:cNvSpPr/>
          <p:nvPr/>
        </p:nvSpPr>
        <p:spPr>
          <a:xfrm>
            <a:off x="8959320" y="3060000"/>
            <a:ext cx="3001320" cy="264996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fr-FR" sz="2800" spc="-1" strike="noStrike">
                <a:solidFill>
                  <a:srgbClr val="000000"/>
                </a:solidFill>
                <a:latin typeface="Times New Roman"/>
              </a:rPr>
              <a:t>Randall Wray</a:t>
            </a:r>
            <a:r>
              <a:rPr b="0" lang="fr-FR" sz="2800" spc="-1" strike="noStrike">
                <a:solidFill>
                  <a:srgbClr val="000000"/>
                </a:solidFill>
                <a:latin typeface="Times New Roman"/>
              </a:rPr>
              <a:t>: « L’État définit la monnaie comme ce qui est accepté aux centres de paiement des impôts. » (18).</a:t>
            </a:r>
            <a:endParaRPr b="0" lang="fr-FR" sz="2800" spc="-1" strike="noStrike">
              <a:latin typeface="Arial"/>
            </a:endParaRPr>
          </a:p>
        </p:txBody>
      </p:sp>
      <p:sp>
        <p:nvSpPr>
          <p:cNvPr id="349" name="CustomShape 3"/>
          <p:cNvSpPr/>
          <p:nvPr/>
        </p:nvSpPr>
        <p:spPr>
          <a:xfrm>
            <a:off x="3867120" y="314280"/>
            <a:ext cx="6895800" cy="63900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fr-FR" sz="3600" spc="-1" strike="noStrike">
                <a:solidFill>
                  <a:srgbClr val="000000"/>
                </a:solidFill>
                <a:latin typeface="Times New Roman"/>
              </a:rPr>
              <a:t>« The Taxes-Drive-Money View »</a:t>
            </a:r>
            <a:endParaRPr b="0" lang="fr-FR" sz="3600" spc="-1" strike="noStrike">
              <a:latin typeface="Arial"/>
            </a:endParaRPr>
          </a:p>
        </p:txBody>
      </p:sp>
      <p:pic>
        <p:nvPicPr>
          <p:cNvPr id="350" name="Image 8" descr=""/>
          <p:cNvPicPr/>
          <p:nvPr/>
        </p:nvPicPr>
        <p:blipFill>
          <a:blip r:embed="rId2"/>
          <a:stretch/>
        </p:blipFill>
        <p:spPr>
          <a:xfrm>
            <a:off x="4812120" y="2350800"/>
            <a:ext cx="3809520" cy="409536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351" name="TextShape 1"/>
          <p:cNvSpPr txBox="1"/>
          <p:nvPr/>
        </p:nvSpPr>
        <p:spPr>
          <a:xfrm>
            <a:off x="276120" y="565200"/>
            <a:ext cx="7868880" cy="5915160"/>
          </a:xfrm>
          <a:prstGeom prst="rect">
            <a:avLst/>
          </a:prstGeom>
          <a:solidFill>
            <a:srgbClr val="ffffff"/>
          </a:solidFill>
          <a:ln w="0">
            <a:noFill/>
          </a:ln>
        </p:spPr>
        <p:txBody>
          <a:bodyPr anchor="ctr">
            <a:noAutofit/>
          </a:bodyPr>
          <a:p>
            <a:pPr>
              <a:lnSpc>
                <a:spcPct val="100000"/>
              </a:lnSpc>
            </a:pPr>
            <a:r>
              <a:rPr b="0" lang="fr-FR" sz="3200" spc="-1" strike="noStrike">
                <a:solidFill>
                  <a:srgbClr val="000000"/>
                </a:solidFill>
                <a:latin typeface="Times New Roman"/>
              </a:rPr>
              <a:t>Randall Wray :</a:t>
            </a:r>
            <a:r>
              <a:rPr b="1" lang="fr-FR" sz="3200" spc="-1" strike="noStrike">
                <a:solidFill>
                  <a:srgbClr val="000000"/>
                </a:solidFill>
                <a:latin typeface="Times New Roman"/>
              </a:rPr>
              <a:t> </a:t>
            </a:r>
            <a:br/>
            <a:r>
              <a:rPr b="1" lang="fr-FR" sz="3200" spc="-1" strike="noStrike">
                <a:solidFill>
                  <a:srgbClr val="000000"/>
                </a:solidFill>
                <a:latin typeface="Times New Roman"/>
              </a:rPr>
              <a:t>	</a:t>
            </a:r>
            <a:r>
              <a:rPr b="0" lang="fr-FR" sz="3200" spc="-1" strike="noStrike">
                <a:solidFill>
                  <a:srgbClr val="000000"/>
                </a:solidFill>
                <a:latin typeface="Times New Roman"/>
              </a:rPr>
              <a:t>« … la monnaie « chartale » ou monnaie moderne est vieille d’au moins 4 000 ans. [En conséquence], le point de vue chartaliste n’est en rien limité au « cas particulier » que constituent les États-Unis à la fin du vingtième siècle, bien plutôt il s’applique à la totalité de l’ère de la monnaie chartale ou étatique [dont] les origines remontent à l’ascension des premières communautés palatiales, qui ont été capables d’imposer des obligations fiscales à leurs sujets. » (Page 40).</a:t>
            </a:r>
            <a:endParaRPr b="0" lang="fr-FR" sz="3200" spc="-1" strike="noStrike">
              <a:solidFill>
                <a:srgbClr val="000000"/>
              </a:solidFill>
              <a:latin typeface="Calibri"/>
            </a:endParaRPr>
          </a:p>
        </p:txBody>
      </p:sp>
      <p:pic>
        <p:nvPicPr>
          <p:cNvPr id="352" name="Image 2" descr=""/>
          <p:cNvPicPr/>
          <p:nvPr/>
        </p:nvPicPr>
        <p:blipFill>
          <a:blip r:embed="rId1"/>
          <a:stretch/>
        </p:blipFill>
        <p:spPr>
          <a:xfrm>
            <a:off x="8381880" y="910080"/>
            <a:ext cx="3809520" cy="40953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000"/>
        </a:solidFill>
      </p:bgPr>
    </p:bg>
    <p:spTree>
      <p:nvGrpSpPr>
        <p:cNvPr id="1" name=""/>
        <p:cNvGrpSpPr/>
        <p:nvPr/>
      </p:nvGrpSpPr>
      <p:grpSpPr>
        <a:xfrm>
          <a:off x="0" y="0"/>
          <a:ext cx="0" cy="0"/>
          <a:chOff x="0" y="0"/>
          <a:chExt cx="0" cy="0"/>
        </a:xfrm>
      </p:grpSpPr>
      <p:sp>
        <p:nvSpPr>
          <p:cNvPr id="290" name="TextShape 1"/>
          <p:cNvSpPr txBox="1"/>
          <p:nvPr/>
        </p:nvSpPr>
        <p:spPr>
          <a:xfrm>
            <a:off x="156960" y="129240"/>
            <a:ext cx="11868480" cy="3452040"/>
          </a:xfrm>
          <a:prstGeom prst="rect">
            <a:avLst/>
          </a:prstGeom>
          <a:solidFill>
            <a:srgbClr val="ffffff"/>
          </a:solidFill>
          <a:ln w="0">
            <a:noFill/>
          </a:ln>
        </p:spPr>
        <p:txBody>
          <a:bodyPr anchor="ctr">
            <a:normAutofit fontScale="91000"/>
          </a:bodyPr>
          <a:p>
            <a:pPr>
              <a:lnSpc>
                <a:spcPct val="100000"/>
              </a:lnSpc>
            </a:pPr>
            <a:r>
              <a:rPr b="0" lang="fr-FR" sz="3600" spc="-1" strike="noStrike">
                <a:solidFill>
                  <a:srgbClr val="000000"/>
                </a:solidFill>
                <a:latin typeface="Times New Roman"/>
              </a:rPr>
              <a:t>Kant « se refuse à voir [dans les valeurs économiques] des valeurs véritables : il tend à réserver cette qualification aux seules choses morales. Mais cette exclusion est injustifiée. </a:t>
            </a:r>
            <a:r>
              <a:rPr b="1" lang="fr-FR" sz="3600" spc="-1" strike="noStrike">
                <a:solidFill>
                  <a:srgbClr val="000000"/>
                </a:solidFill>
                <a:latin typeface="Times New Roman"/>
              </a:rPr>
              <a:t>Certes, il y a des types différents de valeurs, mais ce sont des espèces d’un même genre </a:t>
            </a:r>
            <a:r>
              <a:rPr b="0" lang="fr-FR" sz="3600" spc="-1" strike="noStrike">
                <a:solidFill>
                  <a:srgbClr val="000000"/>
                </a:solidFill>
                <a:latin typeface="Times New Roman"/>
              </a:rPr>
              <a:t>… Le progrès qu’a fait, dans les temps récents, la théorie de la valeur est précisément d’avoir bien établi la généralité et l’unité de la notion » (page 101).</a:t>
            </a:r>
            <a:endParaRPr b="0" lang="fr-FR" sz="3600" spc="-1" strike="noStrike">
              <a:solidFill>
                <a:srgbClr val="000000"/>
              </a:solidFill>
              <a:latin typeface="Calibri"/>
            </a:endParaRPr>
          </a:p>
        </p:txBody>
      </p:sp>
      <p:sp>
        <p:nvSpPr>
          <p:cNvPr id="291" name="CustomShape 2"/>
          <p:cNvSpPr/>
          <p:nvPr/>
        </p:nvSpPr>
        <p:spPr>
          <a:xfrm>
            <a:off x="2743200" y="5835240"/>
            <a:ext cx="6406920" cy="91332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Times New Roman"/>
              </a:rPr>
              <a:t>Emile Durkheim, « Jugements de valeur et jugements de réalité », conférence du 6 avril 1911, publiée dans </a:t>
            </a:r>
            <a:r>
              <a:rPr b="0" i="1" lang="fr-FR" sz="1800" spc="-1" strike="noStrike">
                <a:solidFill>
                  <a:srgbClr val="000000"/>
                </a:solidFill>
                <a:latin typeface="Times New Roman"/>
              </a:rPr>
              <a:t>Sociologie et philosophie</a:t>
            </a:r>
            <a:r>
              <a:rPr b="0" lang="fr-FR" sz="1800" spc="-1" strike="noStrike">
                <a:solidFill>
                  <a:srgbClr val="000000"/>
                </a:solidFill>
                <a:latin typeface="Times New Roman"/>
              </a:rPr>
              <a:t>, PUF, 1967, 90-109.</a:t>
            </a:r>
            <a:endParaRPr b="0" lang="fr-FR" sz="1800" spc="-1" strike="noStrike">
              <a:latin typeface="Arial"/>
            </a:endParaRPr>
          </a:p>
        </p:txBody>
      </p:sp>
      <p:pic>
        <p:nvPicPr>
          <p:cNvPr id="292" name="Image 6" descr=""/>
          <p:cNvPicPr/>
          <p:nvPr/>
        </p:nvPicPr>
        <p:blipFill>
          <a:blip r:embed="rId1"/>
          <a:stretch/>
        </p:blipFill>
        <p:spPr>
          <a:xfrm>
            <a:off x="9621720" y="3720240"/>
            <a:ext cx="1999800" cy="3038040"/>
          </a:xfrm>
          <a:prstGeom prst="rect">
            <a:avLst/>
          </a:prstGeom>
          <a:ln w="0">
            <a:noFill/>
          </a:ln>
        </p:spPr>
      </p:pic>
      <p:pic>
        <p:nvPicPr>
          <p:cNvPr id="293" name="Picture 2" descr="SOCIOLOGIE ET PHILOSOPHIE - Sciences humaines et spiritualité | Rakuten"/>
          <p:cNvPicPr/>
          <p:nvPr/>
        </p:nvPicPr>
        <p:blipFill>
          <a:blip r:embed="rId2"/>
          <a:stretch/>
        </p:blipFill>
        <p:spPr>
          <a:xfrm>
            <a:off x="156960" y="3720240"/>
            <a:ext cx="2356200" cy="306756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353" name="CustomShape 1"/>
          <p:cNvSpPr/>
          <p:nvPr/>
        </p:nvSpPr>
        <p:spPr>
          <a:xfrm>
            <a:off x="487800" y="1629360"/>
            <a:ext cx="7416360" cy="191916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000000"/>
                </a:solidFill>
                <a:latin typeface="Times New Roman"/>
              </a:rPr>
              <a:t>Keynes dans </a:t>
            </a:r>
            <a:r>
              <a:rPr b="0" i="1" lang="fr-FR" sz="2400" spc="-1" strike="noStrike">
                <a:solidFill>
                  <a:srgbClr val="000000"/>
                </a:solidFill>
                <a:latin typeface="Times New Roman"/>
              </a:rPr>
              <a:t>A Treatise on money </a:t>
            </a:r>
            <a:r>
              <a:rPr b="0" lang="fr-FR" sz="2400" spc="-1" strike="noStrike">
                <a:solidFill>
                  <a:srgbClr val="000000"/>
                </a:solidFill>
                <a:latin typeface="Times New Roman"/>
              </a:rPr>
              <a:t>(1930) :</a:t>
            </a:r>
            <a:endParaRPr b="0" lang="fr-FR" sz="2400" spc="-1" strike="noStrike">
              <a:latin typeface="Arial"/>
            </a:endParaRPr>
          </a:p>
          <a:p>
            <a:pPr>
              <a:lnSpc>
                <a:spcPct val="100000"/>
              </a:lnSpc>
            </a:pPr>
            <a:r>
              <a:rPr b="0" lang="fr-FR" sz="2400" spc="-1" strike="noStrike">
                <a:solidFill>
                  <a:srgbClr val="000000"/>
                </a:solidFill>
                <a:latin typeface="Times New Roman"/>
              </a:rPr>
              <a:t>	</a:t>
            </a:r>
            <a:r>
              <a:rPr b="0" lang="fr-FR" sz="2400" spc="-1" strike="noStrike">
                <a:solidFill>
                  <a:srgbClr val="000000"/>
                </a:solidFill>
                <a:latin typeface="Times New Roman"/>
              </a:rPr>
              <a:t>« </a:t>
            </a:r>
            <a:r>
              <a:rPr b="1" lang="fr-FR" sz="2400" spc="-1" strike="noStrike">
                <a:solidFill>
                  <a:srgbClr val="000000"/>
                </a:solidFill>
                <a:latin typeface="Times New Roman"/>
              </a:rPr>
              <a:t>La monnaie de compte, c’est-à-dire celle dans laquelle les dettes, les prix et le pouvoir d'achat général sont exprimés, est le concept premier d’une théorie de la monnaie</a:t>
            </a:r>
            <a:r>
              <a:rPr b="0" lang="fr-FR" sz="2400" spc="-1" strike="noStrike">
                <a:solidFill>
                  <a:srgbClr val="000000"/>
                </a:solidFill>
                <a:latin typeface="Times New Roman"/>
              </a:rPr>
              <a:t>. »</a:t>
            </a:r>
            <a:endParaRPr b="0" lang="fr-FR" sz="2400" spc="-1" strike="noStrike">
              <a:latin typeface="Arial"/>
            </a:endParaRPr>
          </a:p>
        </p:txBody>
      </p:sp>
      <p:pic>
        <p:nvPicPr>
          <p:cNvPr id="354" name="Image 4" descr=""/>
          <p:cNvPicPr/>
          <p:nvPr/>
        </p:nvPicPr>
        <p:blipFill>
          <a:blip r:embed="rId1"/>
          <a:stretch/>
        </p:blipFill>
        <p:spPr>
          <a:xfrm>
            <a:off x="8275680" y="352800"/>
            <a:ext cx="3672000" cy="489636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355" name="TextShape 1"/>
          <p:cNvSpPr txBox="1"/>
          <p:nvPr/>
        </p:nvSpPr>
        <p:spPr>
          <a:xfrm>
            <a:off x="309240" y="1049760"/>
            <a:ext cx="7056360" cy="3375360"/>
          </a:xfrm>
          <a:prstGeom prst="rect">
            <a:avLst/>
          </a:prstGeom>
          <a:solidFill>
            <a:srgbClr val="ffffff"/>
          </a:solidFill>
          <a:ln w="0">
            <a:noFill/>
          </a:ln>
        </p:spPr>
        <p:txBody>
          <a:bodyPr anchor="ctr">
            <a:normAutofit/>
          </a:bodyPr>
          <a:p>
            <a:pPr>
              <a:lnSpc>
                <a:spcPct val="100000"/>
              </a:lnSpc>
            </a:pPr>
            <a:r>
              <a:rPr b="0" lang="fr-FR" sz="3200" spc="-1" strike="noStrike">
                <a:solidFill>
                  <a:srgbClr val="000000"/>
                </a:solidFill>
                <a:latin typeface="Times New Roman"/>
              </a:rPr>
              <a:t>Keynes :</a:t>
            </a:r>
            <a:br/>
            <a:br/>
            <a:r>
              <a:rPr b="0" lang="fr-FR" sz="3200" spc="-1" strike="noStrike">
                <a:solidFill>
                  <a:srgbClr val="000000"/>
                </a:solidFill>
                <a:latin typeface="Times New Roman"/>
              </a:rPr>
              <a:t>	</a:t>
            </a:r>
            <a:r>
              <a:rPr b="0" i="1" lang="fr-FR" sz="3200" spc="-1" strike="noStrike">
                <a:solidFill>
                  <a:srgbClr val="000000"/>
                </a:solidFill>
                <a:latin typeface="Times New Roman"/>
              </a:rPr>
              <a:t>«</a:t>
            </a:r>
            <a:r>
              <a:rPr b="0" lang="fr-FR" sz="3200" spc="-1" strike="noStrike">
                <a:solidFill>
                  <a:srgbClr val="000000"/>
                </a:solidFill>
                <a:latin typeface="Times New Roman"/>
              </a:rPr>
              <a:t> C’est l’État ou la communauté […] qui décide ce qui doit être livré pour satisfaire aux contraintes égales ou coutumières d’un contrat qui a été rédigé en monnaie de compte. »</a:t>
            </a:r>
            <a:endParaRPr b="0" lang="fr-FR" sz="3200" spc="-1" strike="noStrike">
              <a:solidFill>
                <a:srgbClr val="000000"/>
              </a:solidFill>
              <a:latin typeface="Calibri"/>
            </a:endParaRPr>
          </a:p>
        </p:txBody>
      </p:sp>
      <p:pic>
        <p:nvPicPr>
          <p:cNvPr id="356" name="Image 3" descr=""/>
          <p:cNvPicPr/>
          <p:nvPr/>
        </p:nvPicPr>
        <p:blipFill>
          <a:blip r:embed="rId1"/>
          <a:stretch/>
        </p:blipFill>
        <p:spPr>
          <a:xfrm>
            <a:off x="8334720" y="175320"/>
            <a:ext cx="3509640" cy="530100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b0f0"/>
        </a:solidFill>
      </p:bgPr>
    </p:bg>
    <p:spTree>
      <p:nvGrpSpPr>
        <p:cNvPr id="1" name=""/>
        <p:cNvGrpSpPr/>
        <p:nvPr/>
      </p:nvGrpSpPr>
      <p:grpSpPr>
        <a:xfrm>
          <a:off x="0" y="0"/>
          <a:ext cx="0" cy="0"/>
          <a:chOff x="0" y="0"/>
          <a:chExt cx="0" cy="0"/>
        </a:xfrm>
      </p:grpSpPr>
      <p:sp>
        <p:nvSpPr>
          <p:cNvPr id="357" name="TextShape 1"/>
          <p:cNvSpPr txBox="1"/>
          <p:nvPr/>
        </p:nvSpPr>
        <p:spPr>
          <a:xfrm>
            <a:off x="101520" y="365040"/>
            <a:ext cx="7000920" cy="6339960"/>
          </a:xfrm>
          <a:prstGeom prst="rect">
            <a:avLst/>
          </a:prstGeom>
          <a:solidFill>
            <a:srgbClr val="ffffff"/>
          </a:solidFill>
          <a:ln w="0">
            <a:noFill/>
          </a:ln>
        </p:spPr>
        <p:txBody>
          <a:bodyPr anchor="ctr">
            <a:noAutofit/>
          </a:bodyPr>
          <a:p>
            <a:pPr>
              <a:lnSpc>
                <a:spcPct val="100000"/>
              </a:lnSpc>
            </a:pPr>
            <a:r>
              <a:rPr b="0" lang="fr-FR" sz="3200" spc="-1" strike="noStrike">
                <a:solidFill>
                  <a:srgbClr val="000000"/>
                </a:solidFill>
                <a:latin typeface="Times New Roman"/>
              </a:rPr>
              <a:t>Evgeny Pašukanis (1924) :</a:t>
            </a:r>
            <a:br/>
            <a:r>
              <a:rPr b="0" lang="fr-FR" sz="3200" spc="-1" strike="noStrike">
                <a:solidFill>
                  <a:srgbClr val="000000"/>
                </a:solidFill>
                <a:latin typeface="Times New Roman"/>
              </a:rPr>
              <a:t>	</a:t>
            </a:r>
            <a:r>
              <a:rPr b="0" lang="fr-FR" sz="3200" spc="-1" strike="noStrike">
                <a:solidFill>
                  <a:srgbClr val="000000"/>
                </a:solidFill>
                <a:latin typeface="Times New Roman"/>
              </a:rPr>
              <a:t>« Le sujet juridique apparaît dans sa forme achevée comme le complément indispensable et inévitable de la marchandise. Ainsi donc le principe de la subjectivité juridique et les schémas qu’elle contient, qui apparaissent à la jurisprudence bourgeoise comme les schémas </a:t>
            </a:r>
            <a:r>
              <a:rPr b="0" i="1" lang="fr-FR" sz="3200" spc="-1" strike="noStrike">
                <a:solidFill>
                  <a:srgbClr val="000000"/>
                </a:solidFill>
                <a:latin typeface="Times New Roman"/>
              </a:rPr>
              <a:t>a priori </a:t>
            </a:r>
            <a:r>
              <a:rPr b="0" lang="fr-FR" sz="3200" spc="-1" strike="noStrike">
                <a:solidFill>
                  <a:srgbClr val="000000"/>
                </a:solidFill>
                <a:latin typeface="Times New Roman"/>
              </a:rPr>
              <a:t>de la volonté humaine, découlent avec une nécessité absolue des conditions de l’économie marchande et monétaire » (33).</a:t>
            </a:r>
            <a:endParaRPr b="0" lang="fr-FR" sz="3200" spc="-1" strike="noStrike">
              <a:solidFill>
                <a:srgbClr val="000000"/>
              </a:solidFill>
              <a:latin typeface="Calibri"/>
            </a:endParaRPr>
          </a:p>
        </p:txBody>
      </p:sp>
      <p:pic>
        <p:nvPicPr>
          <p:cNvPr id="358" name="Image 3" descr=""/>
          <p:cNvPicPr/>
          <p:nvPr/>
        </p:nvPicPr>
        <p:blipFill>
          <a:blip r:embed="rId1"/>
          <a:stretch/>
        </p:blipFill>
        <p:spPr>
          <a:xfrm>
            <a:off x="7601040" y="156960"/>
            <a:ext cx="3999240" cy="62064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000"/>
        </a:solidFill>
      </p:bgPr>
    </p:bg>
    <p:spTree>
      <p:nvGrpSpPr>
        <p:cNvPr id="1" name=""/>
        <p:cNvGrpSpPr/>
        <p:nvPr/>
      </p:nvGrpSpPr>
      <p:grpSpPr>
        <a:xfrm>
          <a:off x="0" y="0"/>
          <a:ext cx="0" cy="0"/>
          <a:chOff x="0" y="0"/>
          <a:chExt cx="0" cy="0"/>
        </a:xfrm>
      </p:grpSpPr>
      <p:sp>
        <p:nvSpPr>
          <p:cNvPr id="294" name="TextShape 1"/>
          <p:cNvSpPr txBox="1"/>
          <p:nvPr/>
        </p:nvSpPr>
        <p:spPr>
          <a:xfrm>
            <a:off x="156960" y="129240"/>
            <a:ext cx="11923920" cy="3452040"/>
          </a:xfrm>
          <a:prstGeom prst="rect">
            <a:avLst/>
          </a:prstGeom>
          <a:solidFill>
            <a:srgbClr val="ffffff"/>
          </a:solidFill>
          <a:ln w="0">
            <a:noFill/>
          </a:ln>
        </p:spPr>
        <p:txBody>
          <a:bodyPr anchor="ctr">
            <a:normAutofit/>
          </a:bodyPr>
          <a:p>
            <a:pPr>
              <a:lnSpc>
                <a:spcPct val="100000"/>
              </a:lnSpc>
            </a:pPr>
            <a:r>
              <a:rPr b="0" lang="fr-FR" sz="3200" spc="-1" strike="noStrike">
                <a:solidFill>
                  <a:srgbClr val="000000"/>
                </a:solidFill>
                <a:latin typeface="Times New Roman"/>
              </a:rPr>
              <a:t>Durkheim : « En réalité, toutes ces sciences spéciales, économie politique, histoire comparée du droit, des religions, démographie, géographie politique, ont été jusqu’à présent conçues et appliquées comme si chacune formait </a:t>
            </a:r>
            <a:r>
              <a:rPr b="1" lang="fr-FR" sz="3200" spc="-1" strike="noStrike">
                <a:solidFill>
                  <a:srgbClr val="000000"/>
                </a:solidFill>
                <a:latin typeface="Times New Roman"/>
              </a:rPr>
              <a:t>un tout indépendant</a:t>
            </a:r>
            <a:r>
              <a:rPr b="0" lang="fr-FR" sz="3200" spc="-1" strike="noStrike">
                <a:solidFill>
                  <a:srgbClr val="000000"/>
                </a:solidFill>
                <a:latin typeface="Times New Roman"/>
              </a:rPr>
              <a:t>, alors qu’au contraire les faits dont elles s’occupent ne sont que </a:t>
            </a:r>
            <a:r>
              <a:rPr b="1" lang="fr-FR" sz="3200" spc="-1" strike="noStrike">
                <a:solidFill>
                  <a:srgbClr val="000000"/>
                </a:solidFill>
                <a:latin typeface="Times New Roman"/>
              </a:rPr>
              <a:t>les diverses manifestations d’une même activité, l’activité collective</a:t>
            </a:r>
            <a:r>
              <a:rPr b="0" lang="fr-FR" sz="3200" spc="-1" strike="noStrike">
                <a:solidFill>
                  <a:srgbClr val="000000"/>
                </a:solidFill>
                <a:latin typeface="Times New Roman"/>
              </a:rPr>
              <a:t>. » (32).</a:t>
            </a:r>
            <a:endParaRPr b="0" lang="fr-FR" sz="3200" spc="-1" strike="noStrike">
              <a:solidFill>
                <a:srgbClr val="000000"/>
              </a:solidFill>
              <a:latin typeface="Calibri"/>
            </a:endParaRPr>
          </a:p>
        </p:txBody>
      </p:sp>
      <p:sp>
        <p:nvSpPr>
          <p:cNvPr id="295" name="CustomShape 2"/>
          <p:cNvSpPr/>
          <p:nvPr/>
        </p:nvSpPr>
        <p:spPr>
          <a:xfrm>
            <a:off x="2789280" y="5521320"/>
            <a:ext cx="6406920" cy="91332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Times New Roman"/>
              </a:rPr>
              <a:t>Emile Durkheim, (1900), « La sociologie et son domaine scientifique » in </a:t>
            </a:r>
            <a:r>
              <a:rPr b="0" i="1" lang="fr-FR" sz="1800" spc="-1" strike="noStrike">
                <a:solidFill>
                  <a:srgbClr val="000000"/>
                </a:solidFill>
                <a:latin typeface="Times New Roman"/>
              </a:rPr>
              <a:t>Textes. 1. Éléments d’une théorie sociale »</a:t>
            </a:r>
            <a:r>
              <a:rPr b="0" lang="fr-FR" sz="1800" spc="-1" strike="noStrike">
                <a:solidFill>
                  <a:srgbClr val="000000"/>
                </a:solidFill>
                <a:latin typeface="Times New Roman"/>
              </a:rPr>
              <a:t>, Paris, Les Éditions de Minuit, coll. </a:t>
            </a:r>
            <a:r>
              <a:rPr b="0" lang="en-GB" sz="1800" spc="-1" strike="noStrike">
                <a:solidFill>
                  <a:srgbClr val="000000"/>
                </a:solidFill>
                <a:latin typeface="Times New Roman"/>
              </a:rPr>
              <a:t>« Le sens commun », 1975, </a:t>
            </a:r>
            <a:r>
              <a:rPr b="0" lang="fr-FR" sz="1800" spc="-1" strike="noStrike">
                <a:solidFill>
                  <a:srgbClr val="000000"/>
                </a:solidFill>
                <a:latin typeface="Times New Roman"/>
              </a:rPr>
              <a:t>13-36.</a:t>
            </a:r>
            <a:endParaRPr b="0" lang="fr-FR" sz="1800" spc="-1" strike="noStrike">
              <a:latin typeface="Arial"/>
            </a:endParaRPr>
          </a:p>
        </p:txBody>
      </p:sp>
      <p:pic>
        <p:nvPicPr>
          <p:cNvPr id="296" name="Image 2" descr=""/>
          <p:cNvPicPr/>
          <p:nvPr/>
        </p:nvPicPr>
        <p:blipFill>
          <a:blip r:embed="rId1"/>
          <a:stretch/>
        </p:blipFill>
        <p:spPr>
          <a:xfrm>
            <a:off x="9756000" y="3907440"/>
            <a:ext cx="1715400" cy="2714400"/>
          </a:xfrm>
          <a:prstGeom prst="rect">
            <a:avLst/>
          </a:prstGeom>
          <a:ln w="0">
            <a:noFill/>
          </a:ln>
        </p:spPr>
      </p:pic>
      <p:pic>
        <p:nvPicPr>
          <p:cNvPr id="297" name="Image 4" descr=""/>
          <p:cNvPicPr/>
          <p:nvPr/>
        </p:nvPicPr>
        <p:blipFill>
          <a:blip r:embed="rId2"/>
          <a:stretch/>
        </p:blipFill>
        <p:spPr>
          <a:xfrm>
            <a:off x="265320" y="3907440"/>
            <a:ext cx="1685520" cy="27144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000"/>
        </a:solidFill>
      </p:bgPr>
    </p:bg>
    <p:spTree>
      <p:nvGrpSpPr>
        <p:cNvPr id="1" name=""/>
        <p:cNvGrpSpPr/>
        <p:nvPr/>
      </p:nvGrpSpPr>
      <p:grpSpPr>
        <a:xfrm>
          <a:off x="0" y="0"/>
          <a:ext cx="0" cy="0"/>
          <a:chOff x="0" y="0"/>
          <a:chExt cx="0" cy="0"/>
        </a:xfrm>
      </p:grpSpPr>
      <p:sp>
        <p:nvSpPr>
          <p:cNvPr id="298" name="TextShape 1"/>
          <p:cNvSpPr txBox="1"/>
          <p:nvPr/>
        </p:nvSpPr>
        <p:spPr>
          <a:xfrm>
            <a:off x="221760" y="184680"/>
            <a:ext cx="7564320" cy="6492960"/>
          </a:xfrm>
          <a:prstGeom prst="rect">
            <a:avLst/>
          </a:prstGeom>
          <a:solidFill>
            <a:srgbClr val="ffffff"/>
          </a:solidFill>
          <a:ln w="0">
            <a:noFill/>
          </a:ln>
        </p:spPr>
        <p:txBody>
          <a:bodyPr anchor="ctr">
            <a:noAutofit/>
          </a:bodyPr>
          <a:p>
            <a:pPr>
              <a:lnSpc>
                <a:spcPct val="100000"/>
              </a:lnSpc>
            </a:pPr>
            <a:r>
              <a:rPr b="0" lang="fr-FR" sz="2400" spc="-1" strike="noStrike">
                <a:solidFill>
                  <a:srgbClr val="000000"/>
                </a:solidFill>
                <a:latin typeface="Times New Roman"/>
              </a:rPr>
              <a:t>Émile Durkheim dans </a:t>
            </a:r>
            <a:r>
              <a:rPr b="0" i="1" lang="fr-FR" sz="2400" spc="-1" strike="noStrike">
                <a:solidFill>
                  <a:srgbClr val="000000"/>
                </a:solidFill>
                <a:latin typeface="Times New Roman"/>
              </a:rPr>
              <a:t>Les règles de la méthode sociologique </a:t>
            </a:r>
            <a:r>
              <a:rPr b="0" lang="fr-FR" sz="2400" spc="-1" strike="noStrike">
                <a:solidFill>
                  <a:srgbClr val="000000"/>
                </a:solidFill>
                <a:latin typeface="Times New Roman"/>
              </a:rPr>
              <a:t>(1895) :</a:t>
            </a:r>
            <a:br/>
            <a:r>
              <a:rPr b="0" lang="fr-FR" sz="2400" spc="-1" strike="noStrike">
                <a:solidFill>
                  <a:srgbClr val="000000"/>
                </a:solidFill>
                <a:latin typeface="Times New Roman"/>
              </a:rPr>
              <a:t>	</a:t>
            </a:r>
            <a:r>
              <a:rPr b="0" lang="fr-FR" sz="2400" spc="-1" strike="noStrike">
                <a:solidFill>
                  <a:srgbClr val="000000"/>
                </a:solidFill>
                <a:latin typeface="Times New Roman"/>
              </a:rPr>
              <a:t>« En vertu de ce principe, la société n’est pas une simple somme d’individus, mais le système formé par leur association représente une réalité spécifique qui a ses caractères propres. Sans doute, il ne peut rien se produire de collectif si des consciences particulières ne sont pas données ; mais cette condition nécessaire n’est pas suffisante. Il faut encore que ces consciences soient associées, combinées, et combinées d’une certaine manière ; c’est de cette combinaison que résulte la vie sociale et, par suite, c’est cette combinaison qui l’explique. En s’agrégeant, en se pénétrant, en se fusionnant, les âmes individuelles donnent naissance à un être, psychique si l’on veut, mais qui constitue une individualité psychique d’un genre nouveau. » (Pages 102-103).</a:t>
            </a:r>
            <a:endParaRPr b="0" lang="fr-FR" sz="2400" spc="-1" strike="noStrike">
              <a:solidFill>
                <a:srgbClr val="000000"/>
              </a:solidFill>
              <a:latin typeface="Calibri"/>
            </a:endParaRPr>
          </a:p>
        </p:txBody>
      </p:sp>
      <p:pic>
        <p:nvPicPr>
          <p:cNvPr id="299" name="Image 2" descr=""/>
          <p:cNvPicPr/>
          <p:nvPr/>
        </p:nvPicPr>
        <p:blipFill>
          <a:blip r:embed="rId1"/>
          <a:stretch/>
        </p:blipFill>
        <p:spPr>
          <a:xfrm>
            <a:off x="8174160" y="184680"/>
            <a:ext cx="3723120" cy="60865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00" name="TextShape 1"/>
          <p:cNvSpPr txBox="1"/>
          <p:nvPr/>
        </p:nvSpPr>
        <p:spPr>
          <a:xfrm>
            <a:off x="194040" y="208800"/>
            <a:ext cx="7730640" cy="3924360"/>
          </a:xfrm>
          <a:prstGeom prst="rect">
            <a:avLst/>
          </a:prstGeom>
          <a:solidFill>
            <a:srgbClr val="ffffff"/>
          </a:solidFill>
          <a:ln w="0">
            <a:noFill/>
          </a:ln>
        </p:spPr>
        <p:txBody>
          <a:bodyPr anchor="ctr">
            <a:noAutofit/>
          </a:bodyPr>
          <a:p>
            <a:pPr>
              <a:lnSpc>
                <a:spcPct val="100000"/>
              </a:lnSpc>
            </a:pPr>
            <a:r>
              <a:rPr b="0" lang="fr-FR" sz="3200" spc="-1" strike="noStrike">
                <a:solidFill>
                  <a:srgbClr val="000000"/>
                </a:solidFill>
                <a:latin typeface="Times New Roman"/>
              </a:rPr>
              <a:t>Célestin Bouglé : </a:t>
            </a:r>
            <a:br/>
            <a:r>
              <a:rPr b="0" lang="fr-FR" sz="3200" spc="-1" strike="noStrike">
                <a:solidFill>
                  <a:srgbClr val="000000"/>
                </a:solidFill>
                <a:latin typeface="Times New Roman"/>
              </a:rPr>
              <a:t>	</a:t>
            </a:r>
            <a:r>
              <a:rPr b="0" lang="fr-FR" sz="3200" spc="-1" strike="noStrike">
                <a:solidFill>
                  <a:srgbClr val="000000"/>
                </a:solidFill>
                <a:latin typeface="Times New Roman"/>
              </a:rPr>
              <a:t>« de l’association des hommes se dégage une force, douée d’un pouvoir de pression aussi bien que d’attraction, et c’est précisément cette force originale que nous voyons à l’œuvre dans le monde des valeurs. » (Pages 29 et 30).</a:t>
            </a:r>
            <a:endParaRPr b="0" lang="fr-FR" sz="3200" spc="-1" strike="noStrike">
              <a:solidFill>
                <a:srgbClr val="000000"/>
              </a:solidFill>
              <a:latin typeface="Times New Roman"/>
            </a:endParaRPr>
          </a:p>
        </p:txBody>
      </p:sp>
      <p:sp>
        <p:nvSpPr>
          <p:cNvPr id="301" name="CustomShape 2"/>
          <p:cNvSpPr/>
          <p:nvPr/>
        </p:nvSpPr>
        <p:spPr>
          <a:xfrm>
            <a:off x="5480280" y="6479280"/>
            <a:ext cx="6480360" cy="27288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tabLst>
                <a:tab algn="l" pos="0"/>
              </a:tabLst>
            </a:pPr>
            <a:r>
              <a:rPr b="0" lang="fr-FR" sz="1200" spc="-1" strike="noStrike">
                <a:solidFill>
                  <a:srgbClr val="000000"/>
                </a:solidFill>
                <a:latin typeface="Times New Roman"/>
              </a:rPr>
              <a:t>Célestin Bouglé, </a:t>
            </a:r>
            <a:r>
              <a:rPr b="0" i="1" lang="fr-FR" sz="1200" spc="-1" strike="noStrike">
                <a:solidFill>
                  <a:srgbClr val="000000"/>
                </a:solidFill>
                <a:latin typeface="Times New Roman"/>
              </a:rPr>
              <a:t>Leçons de sociologie sur l’évolution des valeurs</a:t>
            </a:r>
            <a:r>
              <a:rPr b="0" lang="fr-FR" sz="1200" spc="-1" strike="noStrike">
                <a:solidFill>
                  <a:srgbClr val="000000"/>
                </a:solidFill>
                <a:latin typeface="Times New Roman"/>
              </a:rPr>
              <a:t>, Paris, Armand Colin, 1922, 29-30.</a:t>
            </a:r>
            <a:endParaRPr b="0" lang="fr-FR" sz="1200" spc="-1" strike="noStrike">
              <a:latin typeface="Arial"/>
            </a:endParaRPr>
          </a:p>
        </p:txBody>
      </p:sp>
      <p:pic>
        <p:nvPicPr>
          <p:cNvPr id="302" name="Image 5" descr=""/>
          <p:cNvPicPr/>
          <p:nvPr/>
        </p:nvPicPr>
        <p:blipFill>
          <a:blip r:embed="rId1"/>
          <a:stretch/>
        </p:blipFill>
        <p:spPr>
          <a:xfrm>
            <a:off x="8493480" y="1961640"/>
            <a:ext cx="2857320" cy="42786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03" name="TextShape 1"/>
          <p:cNvSpPr txBox="1"/>
          <p:nvPr/>
        </p:nvSpPr>
        <p:spPr>
          <a:xfrm>
            <a:off x="194040" y="138600"/>
            <a:ext cx="8866440" cy="6215760"/>
          </a:xfrm>
          <a:prstGeom prst="rect">
            <a:avLst/>
          </a:prstGeom>
          <a:solidFill>
            <a:srgbClr val="ffffff"/>
          </a:solidFill>
          <a:ln w="0">
            <a:noFill/>
          </a:ln>
        </p:spPr>
        <p:txBody>
          <a:bodyPr anchor="ctr">
            <a:noAutofit/>
          </a:bodyPr>
          <a:p>
            <a:pPr>
              <a:lnSpc>
                <a:spcPct val="100000"/>
              </a:lnSpc>
            </a:pPr>
            <a:r>
              <a:rPr b="0" lang="fr-FR" sz="2400" spc="-1" strike="noStrike">
                <a:solidFill>
                  <a:srgbClr val="000000"/>
                </a:solidFill>
                <a:latin typeface="Times New Roman"/>
              </a:rPr>
              <a:t>Célestin Bouglé : « Si les valeurs se dressent en face de nous comme des réalités indépen­dantes de nos impressions momentanées et de nos désirs changeants, la principale raison est, sans doute, que, d’une façon ou d’une autre, elles tendent à s’imposer à nous. Ni en matière économique, ni en matière religieuse, ni en matière morale, ni même en matière esthétique, nous n’apprécions </a:t>
            </a:r>
            <a:r>
              <a:rPr b="0" i="1" lang="sq-AL" sz="2400" spc="-1" strike="noStrike">
                <a:solidFill>
                  <a:srgbClr val="000000"/>
                </a:solidFill>
                <a:latin typeface="Times New Roman"/>
              </a:rPr>
              <a:t>ad libitum</a:t>
            </a:r>
            <a:r>
              <a:rPr b="0" lang="fr-FR" sz="2400" spc="-1" strike="noStrike">
                <a:solidFill>
                  <a:srgbClr val="000000"/>
                </a:solidFill>
                <a:latin typeface="Times New Roman"/>
              </a:rPr>
              <a:t> : notre fantaisie personnelle rencontre des résistances, elle trouve des cadres préparés […] C’est sur ce caractère qu’insiste Durkheim avec force. Les jugements de valeur, à ses yeux, sont objectifs parce qu’ils sont impératifs.</a:t>
            </a:r>
            <a:br/>
            <a:r>
              <a:rPr b="0" lang="fr-FR" sz="2400" spc="-1" strike="noStrike">
                <a:solidFill>
                  <a:srgbClr val="000000"/>
                </a:solidFill>
                <a:latin typeface="Times New Roman"/>
              </a:rPr>
              <a:t>	</a:t>
            </a:r>
            <a:r>
              <a:rPr b="0" lang="fr-FR" sz="2400" spc="-1" strike="noStrike">
                <a:solidFill>
                  <a:srgbClr val="000000"/>
                </a:solidFill>
                <a:latin typeface="Times New Roman"/>
              </a:rPr>
              <a:t>Mais s’ils sont impératifs, n’est-ce pas parce qu’ils sont collectifs ? </a:t>
            </a:r>
            <a:r>
              <a:rPr b="1" lang="fr-FR" sz="2400" spc="-1" strike="noStrike">
                <a:solidFill>
                  <a:srgbClr val="000000"/>
                </a:solidFill>
                <a:latin typeface="Times New Roman"/>
              </a:rPr>
              <a:t>D’où peut leur venir le prestige contraignant dont, à des degrés divers, ils nous paraissent revêtus, sinon de cette force spéciale qui émane de la réunion des consciences ? </a:t>
            </a:r>
            <a:r>
              <a:rPr b="0" lang="fr-FR" sz="2400" spc="-1" strike="noStrike">
                <a:solidFill>
                  <a:srgbClr val="000000"/>
                </a:solidFill>
                <a:latin typeface="Times New Roman"/>
              </a:rPr>
              <a:t>Ce qui revient à dire que, pour comprendre le genre d’autorité propre aux valeurs, il importe de comprendre d’abord comment se constitue et comment agit la </a:t>
            </a:r>
            <a:r>
              <a:rPr b="0" i="1" lang="fr-FR" sz="2400" spc="-1" strike="noStrike">
                <a:solidFill>
                  <a:srgbClr val="000000"/>
                </a:solidFill>
                <a:latin typeface="Times New Roman"/>
              </a:rPr>
              <a:t>conscience collective</a:t>
            </a:r>
            <a:r>
              <a:rPr b="0" lang="fr-FR" sz="2400" spc="-1" strike="noStrike">
                <a:solidFill>
                  <a:srgbClr val="000000"/>
                </a:solidFill>
                <a:latin typeface="Times New Roman"/>
              </a:rPr>
              <a:t> » (27/8). </a:t>
            </a:r>
            <a:endParaRPr b="0" lang="fr-FR" sz="2400" spc="-1" strike="noStrike">
              <a:solidFill>
                <a:srgbClr val="000000"/>
              </a:solidFill>
              <a:latin typeface="Times New Roman"/>
            </a:endParaRPr>
          </a:p>
        </p:txBody>
      </p:sp>
      <p:sp>
        <p:nvSpPr>
          <p:cNvPr id="304" name="CustomShape 2"/>
          <p:cNvSpPr/>
          <p:nvPr/>
        </p:nvSpPr>
        <p:spPr>
          <a:xfrm>
            <a:off x="5480280" y="6479280"/>
            <a:ext cx="6480360" cy="27288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tabLst>
                <a:tab algn="l" pos="0"/>
              </a:tabLst>
            </a:pPr>
            <a:r>
              <a:rPr b="0" lang="fr-FR" sz="1200" spc="-1" strike="noStrike">
                <a:solidFill>
                  <a:srgbClr val="000000"/>
                </a:solidFill>
                <a:latin typeface="Times New Roman"/>
              </a:rPr>
              <a:t>Célestin Bouglé, </a:t>
            </a:r>
            <a:r>
              <a:rPr b="0" i="1" lang="fr-FR" sz="1200" spc="-1" strike="noStrike">
                <a:solidFill>
                  <a:srgbClr val="000000"/>
                </a:solidFill>
                <a:latin typeface="Times New Roman"/>
              </a:rPr>
              <a:t>Leçons de sociologie sur l’évolution des valeurs</a:t>
            </a:r>
            <a:r>
              <a:rPr b="0" lang="fr-FR" sz="1200" spc="-1" strike="noStrike">
                <a:solidFill>
                  <a:srgbClr val="000000"/>
                </a:solidFill>
                <a:latin typeface="Times New Roman"/>
              </a:rPr>
              <a:t>, Paris, Armand Colin, 1922.</a:t>
            </a:r>
            <a:endParaRPr b="0" lang="fr-FR" sz="1200" spc="-1" strike="noStrike">
              <a:latin typeface="Arial"/>
            </a:endParaRPr>
          </a:p>
        </p:txBody>
      </p:sp>
      <p:pic>
        <p:nvPicPr>
          <p:cNvPr id="305" name="Image 5" descr=""/>
          <p:cNvPicPr/>
          <p:nvPr/>
        </p:nvPicPr>
        <p:blipFill>
          <a:blip r:embed="rId1"/>
          <a:stretch/>
        </p:blipFill>
        <p:spPr>
          <a:xfrm>
            <a:off x="9241560" y="1472040"/>
            <a:ext cx="2857320" cy="42786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pic>
        <p:nvPicPr>
          <p:cNvPr id="306" name="Image 2" descr=""/>
          <p:cNvPicPr/>
          <p:nvPr/>
        </p:nvPicPr>
        <p:blipFill>
          <a:blip r:embed="rId1"/>
          <a:stretch/>
        </p:blipFill>
        <p:spPr>
          <a:xfrm>
            <a:off x="1492560" y="1221120"/>
            <a:ext cx="3088440" cy="4656960"/>
          </a:xfrm>
          <a:prstGeom prst="rect">
            <a:avLst/>
          </a:prstGeom>
          <a:ln w="0">
            <a:noFill/>
          </a:ln>
        </p:spPr>
      </p:pic>
      <p:pic>
        <p:nvPicPr>
          <p:cNvPr id="307" name="Picture 2" descr="La Condition anarchique: Affects et institutions de la valeur : Lordon,  Frédéric: Amazon.fr: Livres"/>
          <p:cNvPicPr/>
          <p:nvPr/>
        </p:nvPicPr>
        <p:blipFill>
          <a:blip r:embed="rId2"/>
          <a:stretch/>
        </p:blipFill>
        <p:spPr>
          <a:xfrm>
            <a:off x="7858800" y="1221120"/>
            <a:ext cx="3187800" cy="46569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2d050"/>
        </a:solidFill>
      </p:bgPr>
    </p:bg>
    <p:spTree>
      <p:nvGrpSpPr>
        <p:cNvPr id="1" name=""/>
        <p:cNvGrpSpPr/>
        <p:nvPr/>
      </p:nvGrpSpPr>
      <p:grpSpPr>
        <a:xfrm>
          <a:off x="0" y="0"/>
          <a:ext cx="0" cy="0"/>
          <a:chOff x="0" y="0"/>
          <a:chExt cx="0" cy="0"/>
        </a:xfrm>
      </p:grpSpPr>
      <p:sp>
        <p:nvSpPr>
          <p:cNvPr id="308" name="TextShape 1"/>
          <p:cNvSpPr txBox="1"/>
          <p:nvPr/>
        </p:nvSpPr>
        <p:spPr>
          <a:xfrm>
            <a:off x="267120" y="273240"/>
            <a:ext cx="8981280" cy="5536800"/>
          </a:xfrm>
          <a:prstGeom prst="rect">
            <a:avLst/>
          </a:prstGeom>
          <a:solidFill>
            <a:srgbClr val="ffffff"/>
          </a:solidFill>
          <a:ln w="0">
            <a:noFill/>
          </a:ln>
        </p:spPr>
        <p:txBody>
          <a:bodyPr anchor="ctr">
            <a:noAutofit/>
          </a:bodyPr>
          <a:p>
            <a:pPr>
              <a:lnSpc>
                <a:spcPct val="100000"/>
              </a:lnSpc>
            </a:pPr>
            <a:r>
              <a:rPr b="0" lang="fr-FR" sz="2800" spc="-1" strike="noStrike">
                <a:solidFill>
                  <a:srgbClr val="000000"/>
                </a:solidFill>
                <a:latin typeface="Times New Roman"/>
              </a:rPr>
              <a:t>Durkheim : </a:t>
            </a:r>
            <a:br/>
            <a:r>
              <a:rPr b="0" lang="fr-FR" sz="2800" spc="-1" strike="noStrike">
                <a:solidFill>
                  <a:srgbClr val="000000"/>
                </a:solidFill>
                <a:latin typeface="Times New Roman"/>
              </a:rPr>
              <a:t>	</a:t>
            </a:r>
            <a:r>
              <a:rPr b="0" lang="fr-FR" sz="2800" spc="-1" strike="noStrike">
                <a:solidFill>
                  <a:srgbClr val="000000"/>
                </a:solidFill>
                <a:latin typeface="Times New Roman"/>
              </a:rPr>
              <a:t>« Quand les consciences individuelles, au lieu de rester séparées les unes des autres, entrent étroitement en rapports, agissent activement les unes sur les autres, il se dégage de leur synthèse une vie psychique d’un genre nouveau. Elle se distingue d’abord de celle que mène l’individu solitaire, par sa particulière intensité. Les sentiments qui naissent et se développent au sein des groupes ont une énergie à laquelle n’atteignent pas les sentiments purement individuels […] C’est, dans les moments d’effervescence […] que se sont, de tout temps, constitués les grands idéaux sur lesquels reposent les civilisations. »</a:t>
            </a:r>
            <a:endParaRPr b="0" lang="fr-FR" sz="2800" spc="-1" strike="noStrike">
              <a:solidFill>
                <a:srgbClr val="000000"/>
              </a:solidFill>
              <a:latin typeface="Times New Roman"/>
            </a:endParaRPr>
          </a:p>
        </p:txBody>
      </p:sp>
      <p:sp>
        <p:nvSpPr>
          <p:cNvPr id="309" name="CustomShape 2"/>
          <p:cNvSpPr/>
          <p:nvPr/>
        </p:nvSpPr>
        <p:spPr>
          <a:xfrm>
            <a:off x="3883680" y="6067440"/>
            <a:ext cx="8076240" cy="640080"/>
          </a:xfrm>
          <a:prstGeom prst="rect">
            <a:avLst/>
          </a:prstGeom>
          <a:solidFill>
            <a:schemeClr val="bg1"/>
          </a:solidFill>
          <a:ln w="0">
            <a:noFill/>
          </a:ln>
        </p:spPr>
        <p:style>
          <a:lnRef idx="0"/>
          <a:fillRef idx="0"/>
          <a:effectRef idx="0"/>
          <a:fontRef idx="minor"/>
        </p:style>
        <p:txBody>
          <a:bodyPr anchor="ctr">
            <a:noAutofit/>
          </a:bodyPr>
          <a:p>
            <a:pPr>
              <a:lnSpc>
                <a:spcPct val="100000"/>
              </a:lnSpc>
            </a:pPr>
            <a:r>
              <a:rPr b="0" lang="fr-FR" sz="1600" spc="-1" strike="noStrike">
                <a:solidFill>
                  <a:srgbClr val="000000"/>
                </a:solidFill>
                <a:latin typeface="Times New Roman"/>
              </a:rPr>
              <a:t>Durkheim,  « Jugements de valeur et jugements de réalité », in </a:t>
            </a:r>
            <a:r>
              <a:rPr b="0" i="1" lang="fr-FR" sz="1600" spc="-1" strike="noStrike">
                <a:solidFill>
                  <a:srgbClr val="000000"/>
                </a:solidFill>
                <a:latin typeface="Times New Roman"/>
              </a:rPr>
              <a:t>Sociologie et philosophie</a:t>
            </a:r>
            <a:r>
              <a:rPr b="0" lang="fr-FR" sz="1600" spc="-1" strike="noStrike">
                <a:solidFill>
                  <a:srgbClr val="000000"/>
                </a:solidFill>
                <a:latin typeface="Times New Roman"/>
              </a:rPr>
              <a:t>, Paris, Presses Universitaires de France, 1967, chapitre IV, [1911], pages 102-103.</a:t>
            </a:r>
            <a:endParaRPr b="0" lang="fr-FR" sz="1600" spc="-1" strike="noStrike">
              <a:latin typeface="Arial"/>
            </a:endParaRPr>
          </a:p>
        </p:txBody>
      </p:sp>
      <p:pic>
        <p:nvPicPr>
          <p:cNvPr id="310" name="Picture 2" descr="SOCIOLOGIE ET PHILOSOPHIE - Sciences humaines et spiritualité | Rakuten"/>
          <p:cNvPicPr/>
          <p:nvPr/>
        </p:nvPicPr>
        <p:blipFill>
          <a:blip r:embed="rId1"/>
          <a:stretch/>
        </p:blipFill>
        <p:spPr>
          <a:xfrm>
            <a:off x="9603720" y="1817280"/>
            <a:ext cx="2356200" cy="30675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5908</TotalTime>
  <Application>LibreOffice/7.0.4.2$Windows_X86_64 LibreOffice_project/dcf040e67528d9187c66b2379df5ea4407429775</Application>
  <AppVersion>15.0000</AppVersion>
  <Words>191</Words>
  <Paragraphs>46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2019-09-10T14:49:17Z</dcterms:created>
  <dc:creator>André Orléan</dc:creator>
  <dc:description/>
  <dc:language>fr-FR</dc:language>
  <cp:lastModifiedBy>André Orléan</cp:lastModifiedBy>
  <dcterms:modified xsi:type="dcterms:W3CDTF">2023-09-25T13:01:03Z</dcterms:modified>
  <cp:revision>370</cp:revision>
  <dc:subject/>
  <dc:title>Valeur, Dette, Monnaie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32</vt:i4>
  </property>
</Properties>
</file>